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Proxima Nova" panose="02000506030000020004"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E69422-7D93-4447-90DF-53B881ED8DE2}">
  <a:tblStyle styleId="{1BE69422-7D93-4447-90DF-53B881ED8D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44" d="100"/>
          <a:sy n="144" d="100"/>
        </p:scale>
        <p:origin x="72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2bdb0345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2bdb0345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Whats cool about collinatrors is that they are usually made up of one of the following- Gold, Lead, Tungsten, or platinum </a:t>
            </a:r>
            <a:endParaRPr/>
          </a:p>
          <a:p>
            <a:pPr marL="0" lvl="0" indent="0" algn="l" rtl="0">
              <a:spcBef>
                <a:spcPts val="0"/>
              </a:spcBef>
              <a:spcAft>
                <a:spcPts val="0"/>
              </a:spcAft>
              <a:buClr>
                <a:schemeClr val="dk1"/>
              </a:buClr>
              <a:buSzPts val="1100"/>
              <a:buFont typeface="Arial"/>
              <a:buNone/>
            </a:pPr>
            <a:r>
              <a:rPr lang="en" sz="1200">
                <a:solidFill>
                  <a:schemeClr val="dk1"/>
                </a:solidFill>
              </a:rPr>
              <a:t>Max Penalized Likeli- -hood Iterative,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c6f90357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2d0320c40f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2d0320c40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2bdb03456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2bdb03456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ab3142e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ab3142e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e2be3006c_0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e2be3006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Proxima Nova"/>
                <a:ea typeface="Proxima Nova"/>
                <a:cs typeface="Proxima Nova"/>
                <a:sym typeface="Proxima Nova"/>
              </a:rPr>
              <a:t>Advantages: Hybrid organic–inorganic perovskites (HOIP)</a:t>
            </a:r>
            <a:endParaRPr dirty="0">
              <a:solidFill>
                <a:schemeClr val="dk1"/>
              </a:solidFill>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r>
              <a:rPr lang="en" dirty="0">
                <a:solidFill>
                  <a:schemeClr val="dk1"/>
                </a:solidFill>
                <a:latin typeface="Proxima Nova"/>
                <a:ea typeface="Proxima Nova"/>
                <a:cs typeface="Proxima Nova"/>
                <a:sym typeface="Proxima Nova"/>
              </a:rPr>
              <a:t>low-cost semiconductors with intriguing charge-transport properties</a:t>
            </a:r>
            <a:endParaRPr dirty="0">
              <a:solidFill>
                <a:schemeClr val="dk1"/>
              </a:solidFill>
              <a:latin typeface="Proxima Nova"/>
              <a:ea typeface="Proxima Nova"/>
              <a:cs typeface="Proxima Nova"/>
              <a:sym typeface="Proxima Nov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2e2be3006c_0_2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2e2be3006c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2d0320c40f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2d0320c40f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2e2be3006c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2e2be3006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e2be300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e2be300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2d0320c40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2d0320c40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2d0320c40f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2d0320c40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c6f90357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c6f9035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e2be3006c_0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2e2be3006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c6f90357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c6f90357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Clarify to audience in week 4 we learned about PET, SPECT is using a single photon rather than multiple that may be used in PET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0357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0357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e2be3006c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e2be3006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2bdb0345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2bdb0345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d0320c40f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2d0320c40f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2c27ae0948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2c27ae094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9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SPECT </a:t>
            </a:r>
            <a:endParaRPr/>
          </a:p>
        </p:txBody>
      </p:sp>
      <p:sp>
        <p:nvSpPr>
          <p:cNvPr id="60" name="Google Shape;60;p13"/>
          <p:cNvSpPr txBox="1">
            <a:spLocks noGrp="1"/>
          </p:cNvSpPr>
          <p:nvPr>
            <p:ph type="subTitle" idx="1"/>
          </p:nvPr>
        </p:nvSpPr>
        <p:spPr>
          <a:xfrm>
            <a:off x="510450" y="3182325"/>
            <a:ext cx="8123100" cy="7698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dirty="0"/>
              <a:t>Ramandeep Bagri</a:t>
            </a:r>
            <a:endParaRPr dirty="0"/>
          </a:p>
          <a:p>
            <a:pPr marL="0" lvl="0" indent="0" algn="l" rtl="0">
              <a:spcBef>
                <a:spcPts val="0"/>
              </a:spcBef>
              <a:spcAft>
                <a:spcPts val="0"/>
              </a:spcAft>
              <a:buNone/>
            </a:pPr>
            <a:r>
              <a:rPr lang="en" dirty="0"/>
              <a:t>Imani Aguiar-Garcia</a:t>
            </a:r>
            <a:endParaRPr dirty="0"/>
          </a:p>
          <a:p>
            <a:pPr marL="0" lvl="0" indent="0" algn="l" rtl="0">
              <a:spcBef>
                <a:spcPts val="0"/>
              </a:spcBef>
              <a:spcAft>
                <a:spcPts val="0"/>
              </a:spcAft>
              <a:buNone/>
            </a:pPr>
            <a:r>
              <a:rPr lang="en" dirty="0"/>
              <a:t>Grant </a:t>
            </a:r>
            <a:r>
              <a:rPr lang="en" dirty="0" err="1"/>
              <a:t>Kromhout</a:t>
            </a:r>
            <a:r>
              <a:rPr lang="en" dirty="0"/>
              <a: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graphicFrame>
        <p:nvGraphicFramePr>
          <p:cNvPr id="124" name="Google Shape;124;p22"/>
          <p:cNvGraphicFramePr/>
          <p:nvPr/>
        </p:nvGraphicFramePr>
        <p:xfrm>
          <a:off x="330000" y="42010"/>
          <a:ext cx="8484000" cy="5059480"/>
        </p:xfrm>
        <a:graphic>
          <a:graphicData uri="http://schemas.openxmlformats.org/drawingml/2006/table">
            <a:tbl>
              <a:tblPr>
                <a:noFill/>
                <a:tableStyleId>{1BE69422-7D93-4447-90DF-53B881ED8DE2}</a:tableStyleId>
              </a:tblPr>
              <a:tblGrid>
                <a:gridCol w="1696800">
                  <a:extLst>
                    <a:ext uri="{9D8B030D-6E8A-4147-A177-3AD203B41FA5}">
                      <a16:colId xmlns:a16="http://schemas.microsoft.com/office/drawing/2014/main" val="20000"/>
                    </a:ext>
                  </a:extLst>
                </a:gridCol>
                <a:gridCol w="1562825">
                  <a:extLst>
                    <a:ext uri="{9D8B030D-6E8A-4147-A177-3AD203B41FA5}">
                      <a16:colId xmlns:a16="http://schemas.microsoft.com/office/drawing/2014/main" val="20001"/>
                    </a:ext>
                  </a:extLst>
                </a:gridCol>
                <a:gridCol w="2197175">
                  <a:extLst>
                    <a:ext uri="{9D8B030D-6E8A-4147-A177-3AD203B41FA5}">
                      <a16:colId xmlns:a16="http://schemas.microsoft.com/office/drawing/2014/main" val="20002"/>
                    </a:ext>
                  </a:extLst>
                </a:gridCol>
                <a:gridCol w="1130050">
                  <a:extLst>
                    <a:ext uri="{9D8B030D-6E8A-4147-A177-3AD203B41FA5}">
                      <a16:colId xmlns:a16="http://schemas.microsoft.com/office/drawing/2014/main" val="20003"/>
                    </a:ext>
                  </a:extLst>
                </a:gridCol>
                <a:gridCol w="1897150">
                  <a:extLst>
                    <a:ext uri="{9D8B030D-6E8A-4147-A177-3AD203B41FA5}">
                      <a16:colId xmlns:a16="http://schemas.microsoft.com/office/drawing/2014/main" val="20004"/>
                    </a:ext>
                  </a:extLst>
                </a:gridCol>
              </a:tblGrid>
              <a:tr h="82292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a:t>Type of material Collimator </a:t>
                      </a:r>
                      <a:endParaRPr/>
                    </a:p>
                  </a:txBody>
                  <a:tcPr marL="91425" marR="91425" marT="91425" marB="91425"/>
                </a:tc>
                <a:tc>
                  <a:txBody>
                    <a:bodyPr/>
                    <a:lstStyle/>
                    <a:p>
                      <a:pPr marL="0" lvl="0" indent="0" algn="l" rtl="0">
                        <a:spcBef>
                          <a:spcPts val="0"/>
                        </a:spcBef>
                        <a:spcAft>
                          <a:spcPts val="0"/>
                        </a:spcAft>
                        <a:buNone/>
                      </a:pPr>
                      <a:r>
                        <a:rPr lang="en"/>
                        <a:t>Collimator</a:t>
                      </a:r>
                      <a:endParaRPr/>
                    </a:p>
                  </a:txBody>
                  <a:tcPr marL="91425" marR="91425" marT="91425" marB="91425"/>
                </a:tc>
                <a:tc>
                  <a:txBody>
                    <a:bodyPr/>
                    <a:lstStyle/>
                    <a:p>
                      <a:pPr marL="0" lvl="0" indent="0" algn="l" rtl="0">
                        <a:spcBef>
                          <a:spcPts val="0"/>
                        </a:spcBef>
                        <a:spcAft>
                          <a:spcPts val="0"/>
                        </a:spcAft>
                        <a:buNone/>
                      </a:pPr>
                      <a:r>
                        <a:rPr lang="en"/>
                        <a:t>Type of detector</a:t>
                      </a:r>
                      <a:endParaRPr/>
                    </a:p>
                    <a:p>
                      <a:pPr marL="0" lvl="0" indent="0" algn="l" rtl="0">
                        <a:spcBef>
                          <a:spcPts val="0"/>
                        </a:spcBef>
                        <a:spcAft>
                          <a:spcPts val="0"/>
                        </a:spcAft>
                        <a:buNone/>
                      </a:pPr>
                      <a:r>
                        <a:rPr lang="en"/>
                        <a:t>(Pixel#)</a:t>
                      </a:r>
                      <a:endParaRPr/>
                    </a:p>
                  </a:txBody>
                  <a:tcPr marL="91425" marR="91425" marT="91425" marB="91425"/>
                </a:tc>
                <a:tc>
                  <a:txBody>
                    <a:bodyPr/>
                    <a:lstStyle/>
                    <a:p>
                      <a:pPr marL="0" lvl="0" indent="0" algn="l" rtl="0">
                        <a:spcBef>
                          <a:spcPts val="0"/>
                        </a:spcBef>
                        <a:spcAft>
                          <a:spcPts val="0"/>
                        </a:spcAft>
                        <a:buNone/>
                      </a:pPr>
                      <a:r>
                        <a:rPr lang="en"/>
                        <a:t>Imaging Reconst</a:t>
                      </a:r>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t>Conventional SPECT (</a:t>
                      </a:r>
                      <a:r>
                        <a:rPr lang="en" sz="1000">
                          <a:solidFill>
                            <a:srgbClr val="222222"/>
                          </a:solidFill>
                          <a:highlight>
                            <a:srgbClr val="FFFFFF"/>
                          </a:highlight>
                        </a:rPr>
                        <a:t>Ogawa,2010</a:t>
                      </a:r>
                      <a:r>
                        <a:rPr lang="en"/>
                        <a:t>)</a:t>
                      </a:r>
                      <a:endParaRPr/>
                    </a:p>
                  </a:txBody>
                  <a:tcPr marL="91425" marR="91425" marT="91425" marB="91425"/>
                </a:tc>
                <a:tc>
                  <a:txBody>
                    <a:bodyPr/>
                    <a:lstStyle/>
                    <a:p>
                      <a:pPr marL="0" lvl="0" indent="0" algn="l" rtl="0">
                        <a:spcBef>
                          <a:spcPts val="0"/>
                        </a:spcBef>
                        <a:spcAft>
                          <a:spcPts val="0"/>
                        </a:spcAft>
                        <a:buNone/>
                      </a:pPr>
                      <a:r>
                        <a:rPr lang="en"/>
                        <a:t>LEAD</a:t>
                      </a:r>
                      <a:endParaRPr/>
                    </a:p>
                  </a:txBody>
                  <a:tcPr marL="91425" marR="91425" marT="91425" marB="91425"/>
                </a:tc>
                <a:tc>
                  <a:txBody>
                    <a:bodyPr/>
                    <a:lstStyle/>
                    <a:p>
                      <a:pPr marL="0" lvl="0" indent="0" algn="l" rtl="0">
                        <a:spcBef>
                          <a:spcPts val="0"/>
                        </a:spcBef>
                        <a:spcAft>
                          <a:spcPts val="0"/>
                        </a:spcAft>
                        <a:buNone/>
                      </a:pPr>
                      <a:r>
                        <a:rPr lang="en"/>
                        <a:t>LEHR (</a:t>
                      </a:r>
                      <a:r>
                        <a:rPr lang="en" sz="1200"/>
                        <a:t>Parallel-hole collimators</a:t>
                      </a:r>
                      <a:r>
                        <a:rPr lang="en"/>
                        <a:t>)</a:t>
                      </a:r>
                      <a:endParaRPr/>
                    </a:p>
                  </a:txBody>
                  <a:tcPr marL="91425" marR="91425" marT="91425" marB="91425"/>
                </a:tc>
                <a:tc>
                  <a:txBody>
                    <a:bodyPr/>
                    <a:lstStyle/>
                    <a:p>
                      <a:pPr marL="0" lvl="0" indent="0" algn="l" rtl="0">
                        <a:spcBef>
                          <a:spcPts val="0"/>
                        </a:spcBef>
                        <a:spcAft>
                          <a:spcPts val="0"/>
                        </a:spcAft>
                        <a:buNone/>
                      </a:pPr>
                      <a:r>
                        <a:rPr lang="en"/>
                        <a:t>16 x 16 (2 heads)</a:t>
                      </a:r>
                      <a:endParaRPr/>
                    </a:p>
                  </a:txBody>
                  <a:tcPr marL="91425" marR="91425" marT="91425" marB="91425"/>
                </a:tc>
                <a:tc>
                  <a:txBody>
                    <a:bodyPr/>
                    <a:lstStyle/>
                    <a:p>
                      <a:pPr marL="0" lvl="0" indent="0" algn="l" rtl="0">
                        <a:spcBef>
                          <a:spcPts val="0"/>
                        </a:spcBef>
                        <a:spcAft>
                          <a:spcPts val="0"/>
                        </a:spcAft>
                        <a:buNone/>
                      </a:pPr>
                      <a:r>
                        <a:rPr lang="en"/>
                        <a:t>Iterative (3D), 8 iterations, 4 subset</a:t>
                      </a:r>
                      <a:endParaRPr/>
                    </a:p>
                  </a:txBody>
                  <a:tcPr marL="91425" marR="91425" marT="91425" marB="91425"/>
                </a:tc>
                <a:extLst>
                  <a:ext uri="{0D108BD9-81ED-4DB2-BD59-A6C34878D82A}">
                    <a16:rowId xmlns:a16="http://schemas.microsoft.com/office/drawing/2014/main" val="10001"/>
                  </a:ext>
                </a:extLst>
              </a:tr>
              <a:tr h="609575">
                <a:tc>
                  <a:txBody>
                    <a:bodyPr/>
                    <a:lstStyle/>
                    <a:p>
                      <a:pPr marL="0" lvl="0" indent="0" algn="l" rtl="0">
                        <a:spcBef>
                          <a:spcPts val="0"/>
                        </a:spcBef>
                        <a:spcAft>
                          <a:spcPts val="0"/>
                        </a:spcAft>
                        <a:buNone/>
                      </a:pPr>
                      <a:r>
                        <a:rPr lang="en"/>
                        <a:t>D-SPECT </a:t>
                      </a:r>
                      <a:endParaRPr/>
                    </a:p>
                    <a:p>
                      <a:pPr marL="0" lvl="0" indent="0" algn="l" rtl="0">
                        <a:spcBef>
                          <a:spcPts val="0"/>
                        </a:spcBef>
                        <a:spcAft>
                          <a:spcPts val="0"/>
                        </a:spcAft>
                        <a:buNone/>
                      </a:pPr>
                      <a:r>
                        <a:rPr lang="en"/>
                        <a:t>(Gambhir, 2009)</a:t>
                      </a:r>
                      <a:endParaRPr/>
                    </a:p>
                  </a:txBody>
                  <a:tcPr marL="91425" marR="91425" marT="91425" marB="91425"/>
                </a:tc>
                <a:tc>
                  <a:txBody>
                    <a:bodyPr/>
                    <a:lstStyle/>
                    <a:p>
                      <a:pPr marL="0" lvl="0" indent="0" algn="l" rtl="0">
                        <a:spcBef>
                          <a:spcPts val="0"/>
                        </a:spcBef>
                        <a:spcAft>
                          <a:spcPts val="0"/>
                        </a:spcAft>
                        <a:buNone/>
                      </a:pPr>
                      <a:r>
                        <a:rPr lang="en"/>
                        <a:t>Lead </a:t>
                      </a:r>
                      <a:endParaRPr/>
                    </a:p>
                  </a:txBody>
                  <a:tcPr marL="91425" marR="91425" marT="91425" marB="91425"/>
                </a:tc>
                <a:tc>
                  <a:txBody>
                    <a:bodyPr/>
                    <a:lstStyle/>
                    <a:p>
                      <a:pPr marL="0" lvl="0" indent="0" algn="l" rtl="0">
                        <a:spcBef>
                          <a:spcPts val="0"/>
                        </a:spcBef>
                        <a:spcAft>
                          <a:spcPts val="0"/>
                        </a:spcAft>
                        <a:buNone/>
                      </a:pPr>
                      <a:r>
                        <a:rPr lang="en"/>
                        <a:t>LEHR (</a:t>
                      </a:r>
                      <a:r>
                        <a:rPr lang="en" sz="1200"/>
                        <a:t>Parallel-hole collimators and have shorter size 21.7mm</a:t>
                      </a:r>
                      <a:r>
                        <a:rPr lang="en"/>
                        <a:t>)</a:t>
                      </a:r>
                      <a:endParaRPr/>
                    </a:p>
                  </a:txBody>
                  <a:tcPr marL="91425" marR="91425" marT="91425" marB="91425"/>
                </a:tc>
                <a:tc>
                  <a:txBody>
                    <a:bodyPr/>
                    <a:lstStyle/>
                    <a:p>
                      <a:pPr marL="0" lvl="0" indent="0" algn="l" rtl="0">
                        <a:spcBef>
                          <a:spcPts val="0"/>
                        </a:spcBef>
                        <a:spcAft>
                          <a:spcPts val="0"/>
                        </a:spcAft>
                        <a:buNone/>
                      </a:pPr>
                      <a:r>
                        <a:rPr lang="en"/>
                        <a:t>16 x 40 </a:t>
                      </a:r>
                      <a:endParaRPr/>
                    </a:p>
                  </a:txBody>
                  <a:tcPr marL="91425" marR="91425" marT="91425" marB="91425"/>
                </a:tc>
                <a:tc>
                  <a:txBody>
                    <a:bodyPr/>
                    <a:lstStyle/>
                    <a:p>
                      <a:pPr marL="0" lvl="0" indent="0" algn="l" rtl="0">
                        <a:spcBef>
                          <a:spcPts val="0"/>
                        </a:spcBef>
                        <a:spcAft>
                          <a:spcPts val="0"/>
                        </a:spcAft>
                        <a:buNone/>
                      </a:pPr>
                      <a:r>
                        <a:rPr lang="en"/>
                        <a:t>Iterative (3D), 7 iterations, 32 subsets</a:t>
                      </a:r>
                      <a:endParaRPr/>
                    </a:p>
                  </a:txBody>
                  <a:tcPr marL="91425" marR="91425" marT="91425" marB="91425"/>
                </a:tc>
                <a:extLst>
                  <a:ext uri="{0D108BD9-81ED-4DB2-BD59-A6C34878D82A}">
                    <a16:rowId xmlns:a16="http://schemas.microsoft.com/office/drawing/2014/main" val="10002"/>
                  </a:ext>
                </a:extLst>
              </a:tr>
              <a:tr h="609575">
                <a:tc>
                  <a:txBody>
                    <a:bodyPr/>
                    <a:lstStyle/>
                    <a:p>
                      <a:pPr marL="0" lvl="0" indent="0" algn="l" rtl="0">
                        <a:spcBef>
                          <a:spcPts val="0"/>
                        </a:spcBef>
                        <a:spcAft>
                          <a:spcPts val="0"/>
                        </a:spcAft>
                        <a:buNone/>
                      </a:pPr>
                      <a:r>
                        <a:rPr lang="en"/>
                        <a:t>Discovery, 670c</a:t>
                      </a:r>
                      <a:endParaRPr/>
                    </a:p>
                    <a:p>
                      <a:pPr marL="0" lvl="0" indent="0" algn="l" rtl="0">
                        <a:spcBef>
                          <a:spcPts val="0"/>
                        </a:spcBef>
                        <a:spcAft>
                          <a:spcPts val="0"/>
                        </a:spcAft>
                        <a:buNone/>
                      </a:pPr>
                      <a:r>
                        <a:rPr lang="en"/>
                        <a:t>(</a:t>
                      </a:r>
                      <a:r>
                        <a:rPr lang="en" sz="1000">
                          <a:solidFill>
                            <a:srgbClr val="222222"/>
                          </a:solidFill>
                          <a:highlight>
                            <a:srgbClr val="FFFFFF"/>
                          </a:highlight>
                        </a:rPr>
                        <a:t>Gimelli,2021</a:t>
                      </a:r>
                      <a:r>
                        <a:rPr lang="en"/>
                        <a:t>)</a:t>
                      </a:r>
                      <a:endParaRPr/>
                    </a:p>
                  </a:txBody>
                  <a:tcPr marL="91425" marR="91425" marT="91425" marB="91425"/>
                </a:tc>
                <a:tc>
                  <a:txBody>
                    <a:bodyPr/>
                    <a:lstStyle/>
                    <a:p>
                      <a:pPr marL="0" lvl="0" indent="0" algn="l" rtl="0">
                        <a:spcBef>
                          <a:spcPts val="0"/>
                        </a:spcBef>
                        <a:spcAft>
                          <a:spcPts val="0"/>
                        </a:spcAft>
                        <a:buNone/>
                      </a:pPr>
                      <a:r>
                        <a:rPr lang="en"/>
                        <a:t>Tungsten</a:t>
                      </a:r>
                      <a:endParaRPr/>
                    </a:p>
                  </a:txBody>
                  <a:tcPr marL="91425" marR="91425" marT="91425" marB="91425"/>
                </a:tc>
                <a:tc>
                  <a:txBody>
                    <a:bodyPr/>
                    <a:lstStyle/>
                    <a:p>
                      <a:pPr marL="0" lvl="0" indent="0" algn="l" rtl="0">
                        <a:spcBef>
                          <a:spcPts val="0"/>
                        </a:spcBef>
                        <a:spcAft>
                          <a:spcPts val="0"/>
                        </a:spcAft>
                        <a:buNone/>
                      </a:pPr>
                      <a:r>
                        <a:rPr lang="en"/>
                        <a:t>Wide energy HR</a:t>
                      </a:r>
                      <a:endParaRPr/>
                    </a:p>
                  </a:txBody>
                  <a:tcPr marL="91425" marR="91425" marT="91425" marB="91425"/>
                </a:tc>
                <a:tc>
                  <a:txBody>
                    <a:bodyPr/>
                    <a:lstStyle/>
                    <a:p>
                      <a:pPr marL="0" lvl="0" indent="0" algn="l" rtl="0">
                        <a:spcBef>
                          <a:spcPts val="0"/>
                        </a:spcBef>
                        <a:spcAft>
                          <a:spcPts val="0"/>
                        </a:spcAft>
                        <a:buNone/>
                      </a:pPr>
                      <a:r>
                        <a:rPr lang="en"/>
                        <a:t>32 X 32</a:t>
                      </a:r>
                      <a:endParaRPr/>
                    </a:p>
                  </a:txBody>
                  <a:tcPr marL="91425" marR="91425" marT="91425" marB="91425"/>
                </a:tc>
                <a:tc>
                  <a:txBody>
                    <a:bodyPr/>
                    <a:lstStyle/>
                    <a:p>
                      <a:pPr marL="0" lvl="0" indent="0" algn="l" rtl="0">
                        <a:spcBef>
                          <a:spcPts val="0"/>
                        </a:spcBef>
                        <a:spcAft>
                          <a:spcPts val="0"/>
                        </a:spcAft>
                        <a:buNone/>
                      </a:pPr>
                      <a:r>
                        <a:rPr lang="en"/>
                        <a:t>Iterative (3D), </a:t>
                      </a:r>
                      <a:r>
                        <a:rPr lang="en" sz="1200"/>
                        <a:t> 2 </a:t>
                      </a:r>
                      <a:r>
                        <a:rPr lang="en"/>
                        <a:t>iterations, 32 subsets</a:t>
                      </a:r>
                      <a:r>
                        <a:rPr lang="en" sz="1200"/>
                        <a:t> </a:t>
                      </a:r>
                      <a:endParaRPr/>
                    </a:p>
                  </a:txBody>
                  <a:tcPr marL="91425" marR="91425" marT="91425" marB="91425"/>
                </a:tc>
                <a:extLst>
                  <a:ext uri="{0D108BD9-81ED-4DB2-BD59-A6C34878D82A}">
                    <a16:rowId xmlns:a16="http://schemas.microsoft.com/office/drawing/2014/main" val="10003"/>
                  </a:ext>
                </a:extLst>
              </a:tr>
              <a:tr h="609575">
                <a:tc>
                  <a:txBody>
                    <a:bodyPr/>
                    <a:lstStyle/>
                    <a:p>
                      <a:pPr marL="0" lvl="0" indent="0" algn="l" rtl="0">
                        <a:spcBef>
                          <a:spcPts val="0"/>
                        </a:spcBef>
                        <a:spcAft>
                          <a:spcPts val="0"/>
                        </a:spcAft>
                        <a:buNone/>
                      </a:pPr>
                      <a:r>
                        <a:rPr lang="en"/>
                        <a:t>Discovery, 530c NM (</a:t>
                      </a:r>
                      <a:r>
                        <a:rPr lang="en" sz="1000">
                          <a:solidFill>
                            <a:srgbClr val="222222"/>
                          </a:solidFill>
                          <a:highlight>
                            <a:srgbClr val="FFFFFF"/>
                          </a:highlight>
                        </a:rPr>
                        <a:t>Santarelli, 2021</a:t>
                      </a:r>
                      <a:r>
                        <a:rPr lang="en"/>
                        <a:t>)</a:t>
                      </a:r>
                      <a:endParaRPr/>
                    </a:p>
                  </a:txBody>
                  <a:tcPr marL="91425" marR="91425" marT="91425" marB="91425"/>
                </a:tc>
                <a:tc>
                  <a:txBody>
                    <a:bodyPr/>
                    <a:lstStyle/>
                    <a:p>
                      <a:pPr marL="0" lvl="0" indent="0" algn="l" rtl="0">
                        <a:spcBef>
                          <a:spcPts val="0"/>
                        </a:spcBef>
                        <a:spcAft>
                          <a:spcPts val="0"/>
                        </a:spcAft>
                        <a:buNone/>
                      </a:pPr>
                      <a:r>
                        <a:rPr lang="en"/>
                        <a:t>Tungsten (pinhole)</a:t>
                      </a:r>
                      <a:endParaRPr/>
                    </a:p>
                  </a:txBody>
                  <a:tcPr marL="91425" marR="91425" marT="91425" marB="91425"/>
                </a:tc>
                <a:tc>
                  <a:txBody>
                    <a:bodyPr/>
                    <a:lstStyle/>
                    <a:p>
                      <a:pPr marL="0" lvl="0" indent="0" algn="l" rtl="0">
                        <a:spcBef>
                          <a:spcPts val="0"/>
                        </a:spcBef>
                        <a:spcAft>
                          <a:spcPts val="0"/>
                        </a:spcAft>
                        <a:buNone/>
                      </a:pPr>
                      <a:r>
                        <a:rPr lang="en"/>
                        <a:t>LEHR </a:t>
                      </a:r>
                      <a:endParaRPr/>
                    </a:p>
                  </a:txBody>
                  <a:tcPr marL="91425" marR="91425" marT="91425" marB="91425"/>
                </a:tc>
                <a:tc>
                  <a:txBody>
                    <a:bodyPr/>
                    <a:lstStyle/>
                    <a:p>
                      <a:pPr marL="0" lvl="0" indent="0" algn="l" rtl="0">
                        <a:spcBef>
                          <a:spcPts val="0"/>
                        </a:spcBef>
                        <a:spcAft>
                          <a:spcPts val="0"/>
                        </a:spcAft>
                        <a:buNone/>
                      </a:pPr>
                      <a:r>
                        <a:rPr lang="en"/>
                        <a:t>32 X 32 </a:t>
                      </a:r>
                      <a:endParaRPr/>
                    </a:p>
                  </a:txBody>
                  <a:tcPr marL="91425" marR="91425" marT="91425" marB="91425"/>
                </a:tc>
                <a:tc>
                  <a:txBody>
                    <a:bodyPr/>
                    <a:lstStyle/>
                    <a:p>
                      <a:pPr marL="0" lvl="0" indent="0" algn="l" rtl="0">
                        <a:spcBef>
                          <a:spcPts val="0"/>
                        </a:spcBef>
                        <a:spcAft>
                          <a:spcPts val="0"/>
                        </a:spcAft>
                        <a:buNone/>
                      </a:pPr>
                      <a:r>
                        <a:rPr lang="en"/>
                        <a:t>Iterative (3D), 60 iterations, 1 subsets</a:t>
                      </a:r>
                      <a:endParaRPr/>
                    </a:p>
                  </a:txBody>
                  <a:tcPr marL="91425" marR="91425" marT="91425" marB="91425"/>
                </a:tc>
                <a:extLst>
                  <a:ext uri="{0D108BD9-81ED-4DB2-BD59-A6C34878D82A}">
                    <a16:rowId xmlns:a16="http://schemas.microsoft.com/office/drawing/2014/main" val="10004"/>
                  </a:ext>
                </a:extLst>
              </a:tr>
              <a:tr h="609575">
                <a:tc>
                  <a:txBody>
                    <a:bodyPr/>
                    <a:lstStyle/>
                    <a:p>
                      <a:pPr marL="0" lvl="0" indent="0" algn="l" rtl="0">
                        <a:spcBef>
                          <a:spcPts val="0"/>
                        </a:spcBef>
                        <a:spcAft>
                          <a:spcPts val="0"/>
                        </a:spcAft>
                        <a:buNone/>
                      </a:pPr>
                      <a:r>
                        <a:rPr lang="en"/>
                        <a:t>DSPECT (Valiance X12 Prototype) (</a:t>
                      </a:r>
                      <a:r>
                        <a:rPr lang="en" sz="1000">
                          <a:solidFill>
                            <a:srgbClr val="222222"/>
                          </a:solidFill>
                          <a:highlight>
                            <a:srgbClr val="FFFFFF"/>
                          </a:highlight>
                        </a:rPr>
                        <a:t>Goshen, 2018</a:t>
                      </a:r>
                      <a:r>
                        <a:rPr lang="en"/>
                        <a:t>)</a:t>
                      </a:r>
                      <a:endParaRPr/>
                    </a:p>
                  </a:txBody>
                  <a:tcPr marL="91425" marR="91425" marT="91425" marB="91425"/>
                </a:tc>
                <a:tc>
                  <a:txBody>
                    <a:bodyPr/>
                    <a:lstStyle/>
                    <a:p>
                      <a:pPr marL="0" lvl="0" indent="0" algn="l" rtl="0">
                        <a:spcBef>
                          <a:spcPts val="0"/>
                        </a:spcBef>
                        <a:spcAft>
                          <a:spcPts val="0"/>
                        </a:spcAft>
                        <a:buNone/>
                      </a:pPr>
                      <a:r>
                        <a:rPr lang="en"/>
                        <a:t>Tungsten</a:t>
                      </a:r>
                      <a:endParaRPr/>
                    </a:p>
                  </a:txBody>
                  <a:tcPr marL="91425" marR="91425" marT="91425" marB="91425"/>
                </a:tc>
                <a:tc>
                  <a:txBody>
                    <a:bodyPr/>
                    <a:lstStyle/>
                    <a:p>
                      <a:pPr marL="0" lvl="0" indent="0" algn="l" rtl="0">
                        <a:spcBef>
                          <a:spcPts val="0"/>
                        </a:spcBef>
                        <a:spcAft>
                          <a:spcPts val="0"/>
                        </a:spcAft>
                        <a:buNone/>
                      </a:pPr>
                      <a:r>
                        <a:rPr lang="en"/>
                        <a:t>Parallel-Hole Collimators</a:t>
                      </a:r>
                      <a:endParaRPr/>
                    </a:p>
                  </a:txBody>
                  <a:tcPr marL="91425" marR="91425" marT="91425" marB="91425"/>
                </a:tc>
                <a:tc>
                  <a:txBody>
                    <a:bodyPr/>
                    <a:lstStyle/>
                    <a:p>
                      <a:pPr marL="0" lvl="0" indent="0" algn="l" rtl="0">
                        <a:spcBef>
                          <a:spcPts val="0"/>
                        </a:spcBef>
                        <a:spcAft>
                          <a:spcPts val="0"/>
                        </a:spcAft>
                        <a:buNone/>
                      </a:pPr>
                      <a:r>
                        <a:rPr lang="en"/>
                        <a:t>16 x 64</a:t>
                      </a:r>
                      <a:endParaRPr/>
                    </a:p>
                  </a:txBody>
                  <a:tcPr marL="91425" marR="91425" marT="91425" marB="91425"/>
                </a:tc>
                <a:tc>
                  <a:txBody>
                    <a:bodyPr/>
                    <a:lstStyle/>
                    <a:p>
                      <a:pPr marL="0" lvl="0" indent="0" algn="l" rtl="0">
                        <a:spcBef>
                          <a:spcPts val="0"/>
                        </a:spcBef>
                        <a:spcAft>
                          <a:spcPts val="0"/>
                        </a:spcAft>
                        <a:buNone/>
                      </a:pPr>
                      <a:r>
                        <a:rPr lang="en"/>
                        <a:t>Iterative (3D), 3 iterations, 40 subsets</a:t>
                      </a:r>
                      <a:endParaRPr/>
                    </a:p>
                  </a:txBody>
                  <a:tcPr marL="91425" marR="91425" marT="91425" marB="91425"/>
                </a:tc>
                <a:extLst>
                  <a:ext uri="{0D108BD9-81ED-4DB2-BD59-A6C34878D82A}">
                    <a16:rowId xmlns:a16="http://schemas.microsoft.com/office/drawing/2014/main" val="10005"/>
                  </a:ext>
                </a:extLst>
              </a:tr>
              <a:tr h="609575">
                <a:tc>
                  <a:txBody>
                    <a:bodyPr/>
                    <a:lstStyle/>
                    <a:p>
                      <a:pPr marL="0" lvl="0" indent="0" algn="l" rtl="0">
                        <a:spcBef>
                          <a:spcPts val="0"/>
                        </a:spcBef>
                        <a:spcAft>
                          <a:spcPts val="0"/>
                        </a:spcAft>
                        <a:buNone/>
                      </a:pPr>
                      <a:r>
                        <a:rPr lang="en"/>
                        <a:t>D-SPECT, Low dose - (</a:t>
                      </a:r>
                      <a:r>
                        <a:rPr lang="en" sz="1200">
                          <a:solidFill>
                            <a:srgbClr val="222222"/>
                          </a:solidFill>
                          <a:highlight>
                            <a:srgbClr val="FFFFFF"/>
                          </a:highlight>
                          <a:latin typeface="Proxima Nova"/>
                          <a:ea typeface="Proxima Nova"/>
                          <a:cs typeface="Proxima Nova"/>
                          <a:sym typeface="Proxima Nova"/>
                        </a:rPr>
                        <a:t>Acampa, 2020</a:t>
                      </a:r>
                      <a:endParaRPr sz="1200">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t>tungsten </a:t>
                      </a:r>
                      <a:endParaRPr/>
                    </a:p>
                  </a:txBody>
                  <a:tcPr marL="91425" marR="91425" marT="91425" marB="91425"/>
                </a:tc>
                <a:tc>
                  <a:txBody>
                    <a:bodyPr/>
                    <a:lstStyle/>
                    <a:p>
                      <a:pPr marL="0" lvl="0" indent="0" algn="l" rtl="0">
                        <a:spcBef>
                          <a:spcPts val="0"/>
                        </a:spcBef>
                        <a:spcAft>
                          <a:spcPts val="0"/>
                        </a:spcAft>
                        <a:buNone/>
                      </a:pPr>
                      <a:r>
                        <a:rPr lang="en"/>
                        <a:t>LEHR</a:t>
                      </a:r>
                      <a:endParaRPr/>
                    </a:p>
                  </a:txBody>
                  <a:tcPr marL="91425" marR="91425" marT="91425" marB="91425"/>
                </a:tc>
                <a:tc>
                  <a:txBody>
                    <a:bodyPr/>
                    <a:lstStyle/>
                    <a:p>
                      <a:pPr marL="0" lvl="0" indent="0" algn="l" rtl="0">
                        <a:spcBef>
                          <a:spcPts val="0"/>
                        </a:spcBef>
                        <a:spcAft>
                          <a:spcPts val="0"/>
                        </a:spcAft>
                        <a:buNone/>
                      </a:pPr>
                      <a:r>
                        <a:rPr lang="en"/>
                        <a:t>64 x 64</a:t>
                      </a:r>
                      <a:endParaRPr/>
                    </a:p>
                  </a:txBody>
                  <a:tcPr marL="91425" marR="91425" marT="91425" marB="91425"/>
                </a:tc>
                <a:tc>
                  <a:txBody>
                    <a:bodyPr/>
                    <a:lstStyle/>
                    <a:p>
                      <a:pPr marL="0" lvl="0" indent="0" algn="l" rtl="0">
                        <a:spcBef>
                          <a:spcPts val="0"/>
                        </a:spcBef>
                        <a:spcAft>
                          <a:spcPts val="0"/>
                        </a:spcAft>
                        <a:buNone/>
                      </a:pPr>
                      <a:r>
                        <a:rPr lang="en"/>
                        <a:t>Iterative (3D), 4 iterations, 32 subsets</a:t>
                      </a:r>
                      <a:endParaRPr/>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Our approach to current research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399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highlight>
                  <a:srgbClr val="FFFF00"/>
                </a:highlight>
              </a:rPr>
              <a:t>Cd</a:t>
            </a:r>
            <a:r>
              <a:rPr lang="en"/>
              <a:t>(0.9)</a:t>
            </a:r>
            <a:r>
              <a:rPr lang="en">
                <a:highlight>
                  <a:srgbClr val="FFFF00"/>
                </a:highlight>
              </a:rPr>
              <a:t>Zn</a:t>
            </a:r>
            <a:r>
              <a:rPr lang="en"/>
              <a:t>(0.1)</a:t>
            </a:r>
            <a:r>
              <a:rPr lang="en">
                <a:highlight>
                  <a:srgbClr val="FFFF00"/>
                </a:highlight>
              </a:rPr>
              <a:t>Te</a:t>
            </a:r>
            <a:r>
              <a:rPr lang="en"/>
              <a:t>(0.98)</a:t>
            </a:r>
            <a:r>
              <a:rPr lang="en">
                <a:highlight>
                  <a:srgbClr val="FFFF00"/>
                </a:highlight>
              </a:rPr>
              <a:t>Se</a:t>
            </a:r>
            <a:r>
              <a:rPr lang="en"/>
              <a:t>(0.02) (direct radiation conversion)</a:t>
            </a:r>
            <a:endParaRPr/>
          </a:p>
        </p:txBody>
      </p:sp>
      <p:sp>
        <p:nvSpPr>
          <p:cNvPr id="135" name="Google Shape;135;p24"/>
          <p:cNvSpPr/>
          <p:nvPr/>
        </p:nvSpPr>
        <p:spPr>
          <a:xfrm>
            <a:off x="1030475" y="1909925"/>
            <a:ext cx="1439100" cy="515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CZTS (any semiconductor)</a:t>
            </a:r>
            <a:endParaRPr/>
          </a:p>
        </p:txBody>
      </p:sp>
      <p:sp>
        <p:nvSpPr>
          <p:cNvPr id="136" name="Google Shape;136;p24"/>
          <p:cNvSpPr/>
          <p:nvPr/>
        </p:nvSpPr>
        <p:spPr>
          <a:xfrm>
            <a:off x="311700" y="781725"/>
            <a:ext cx="1376100" cy="713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Ionizing radiation</a:t>
            </a:r>
            <a:endParaRPr/>
          </a:p>
        </p:txBody>
      </p:sp>
      <p:cxnSp>
        <p:nvCxnSpPr>
          <p:cNvPr id="137" name="Google Shape;137;p24"/>
          <p:cNvCxnSpPr>
            <a:stCxn id="136" idx="4"/>
          </p:cNvCxnSpPr>
          <p:nvPr/>
        </p:nvCxnSpPr>
        <p:spPr>
          <a:xfrm>
            <a:off x="999750" y="1494825"/>
            <a:ext cx="501600" cy="415200"/>
          </a:xfrm>
          <a:prstGeom prst="straightConnector1">
            <a:avLst/>
          </a:prstGeom>
          <a:noFill/>
          <a:ln w="28575" cap="flat" cmpd="sng">
            <a:solidFill>
              <a:schemeClr val="accent5"/>
            </a:solidFill>
            <a:prstDash val="solid"/>
            <a:round/>
            <a:headEnd type="none" w="med" len="med"/>
            <a:tailEnd type="triangle" w="med" len="med"/>
          </a:ln>
        </p:spPr>
      </p:cxnSp>
      <p:cxnSp>
        <p:nvCxnSpPr>
          <p:cNvPr id="138" name="Google Shape;138;p24"/>
          <p:cNvCxnSpPr>
            <a:endCxn id="135" idx="0"/>
          </p:cNvCxnSpPr>
          <p:nvPr/>
        </p:nvCxnSpPr>
        <p:spPr>
          <a:xfrm>
            <a:off x="1501325" y="1403525"/>
            <a:ext cx="248700" cy="506400"/>
          </a:xfrm>
          <a:prstGeom prst="straightConnector1">
            <a:avLst/>
          </a:prstGeom>
          <a:noFill/>
          <a:ln w="28575" cap="flat" cmpd="sng">
            <a:solidFill>
              <a:schemeClr val="accent5"/>
            </a:solidFill>
            <a:prstDash val="solid"/>
            <a:round/>
            <a:headEnd type="none" w="med" len="med"/>
            <a:tailEnd type="triangle" w="med" len="med"/>
          </a:ln>
        </p:spPr>
      </p:cxnSp>
      <p:cxnSp>
        <p:nvCxnSpPr>
          <p:cNvPr id="139" name="Google Shape;139;p24"/>
          <p:cNvCxnSpPr/>
          <p:nvPr/>
        </p:nvCxnSpPr>
        <p:spPr>
          <a:xfrm>
            <a:off x="1687850" y="1145950"/>
            <a:ext cx="390900" cy="746100"/>
          </a:xfrm>
          <a:prstGeom prst="straightConnector1">
            <a:avLst/>
          </a:prstGeom>
          <a:noFill/>
          <a:ln w="28575" cap="flat" cmpd="sng">
            <a:solidFill>
              <a:schemeClr val="accent5"/>
            </a:solidFill>
            <a:prstDash val="solid"/>
            <a:round/>
            <a:headEnd type="none" w="med" len="med"/>
            <a:tailEnd type="triangle" w="med" len="med"/>
          </a:ln>
        </p:spPr>
      </p:cxnSp>
      <p:cxnSp>
        <p:nvCxnSpPr>
          <p:cNvPr id="140" name="Google Shape;140;p24"/>
          <p:cNvCxnSpPr>
            <a:stCxn id="135" idx="3"/>
          </p:cNvCxnSpPr>
          <p:nvPr/>
        </p:nvCxnSpPr>
        <p:spPr>
          <a:xfrm rot="10800000" flipH="1">
            <a:off x="2469575" y="1509725"/>
            <a:ext cx="591300" cy="657900"/>
          </a:xfrm>
          <a:prstGeom prst="straightConnector1">
            <a:avLst/>
          </a:prstGeom>
          <a:noFill/>
          <a:ln w="28575" cap="flat" cmpd="sng">
            <a:solidFill>
              <a:schemeClr val="accent5"/>
            </a:solidFill>
            <a:prstDash val="solid"/>
            <a:round/>
            <a:headEnd type="none" w="med" len="med"/>
            <a:tailEnd type="triangle" w="med" len="med"/>
          </a:ln>
        </p:spPr>
      </p:cxnSp>
      <p:sp>
        <p:nvSpPr>
          <p:cNvPr id="141" name="Google Shape;141;p24"/>
          <p:cNvSpPr/>
          <p:nvPr/>
        </p:nvSpPr>
        <p:spPr>
          <a:xfrm>
            <a:off x="3114442" y="1198664"/>
            <a:ext cx="1110900" cy="7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Create e(-), hole pair</a:t>
            </a:r>
            <a:endParaRPr/>
          </a:p>
        </p:txBody>
      </p:sp>
      <p:cxnSp>
        <p:nvCxnSpPr>
          <p:cNvPr id="142" name="Google Shape;142;p24"/>
          <p:cNvCxnSpPr>
            <a:endCxn id="143" idx="1"/>
          </p:cNvCxnSpPr>
          <p:nvPr/>
        </p:nvCxnSpPr>
        <p:spPr>
          <a:xfrm rot="10800000" flipH="1">
            <a:off x="4252334" y="1531750"/>
            <a:ext cx="1308000" cy="55500"/>
          </a:xfrm>
          <a:prstGeom prst="straightConnector1">
            <a:avLst/>
          </a:prstGeom>
          <a:noFill/>
          <a:ln w="28575" cap="flat" cmpd="sng">
            <a:solidFill>
              <a:schemeClr val="accent5"/>
            </a:solidFill>
            <a:prstDash val="solid"/>
            <a:round/>
            <a:headEnd type="none" w="med" len="med"/>
            <a:tailEnd type="triangle" w="med" len="med"/>
          </a:ln>
        </p:spPr>
      </p:cxnSp>
      <p:sp>
        <p:nvSpPr>
          <p:cNvPr id="143" name="Google Shape;143;p24"/>
          <p:cNvSpPr/>
          <p:nvPr/>
        </p:nvSpPr>
        <p:spPr>
          <a:xfrm>
            <a:off x="5560334" y="1145950"/>
            <a:ext cx="1317000" cy="7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Charges drift</a:t>
            </a:r>
            <a:endParaRPr/>
          </a:p>
        </p:txBody>
      </p:sp>
      <p:sp>
        <p:nvSpPr>
          <p:cNvPr id="144" name="Google Shape;144;p24"/>
          <p:cNvSpPr txBox="1"/>
          <p:nvPr/>
        </p:nvSpPr>
        <p:spPr>
          <a:xfrm rot="-203804">
            <a:off x="4292845" y="656592"/>
            <a:ext cx="1200008" cy="8312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latin typeface="Proxima Nova"/>
                <a:ea typeface="Proxima Nova"/>
                <a:cs typeface="Proxima Nova"/>
                <a:sym typeface="Proxima Nova"/>
              </a:rPr>
              <a:t>Maintaining potential difference</a:t>
            </a:r>
            <a:endParaRPr>
              <a:solidFill>
                <a:srgbClr val="FF0000"/>
              </a:solidFill>
              <a:latin typeface="Proxima Nova"/>
              <a:ea typeface="Proxima Nova"/>
              <a:cs typeface="Proxima Nova"/>
              <a:sym typeface="Proxima Nova"/>
            </a:endParaRPr>
          </a:p>
        </p:txBody>
      </p:sp>
      <p:cxnSp>
        <p:nvCxnSpPr>
          <p:cNvPr id="145" name="Google Shape;145;p24"/>
          <p:cNvCxnSpPr>
            <a:stCxn id="143" idx="3"/>
            <a:endCxn id="146" idx="2"/>
          </p:cNvCxnSpPr>
          <p:nvPr/>
        </p:nvCxnSpPr>
        <p:spPr>
          <a:xfrm>
            <a:off x="6877334" y="1531750"/>
            <a:ext cx="465900" cy="35700"/>
          </a:xfrm>
          <a:prstGeom prst="straightConnector1">
            <a:avLst/>
          </a:prstGeom>
          <a:noFill/>
          <a:ln w="28575" cap="flat" cmpd="sng">
            <a:solidFill>
              <a:schemeClr val="accent5"/>
            </a:solidFill>
            <a:prstDash val="solid"/>
            <a:round/>
            <a:headEnd type="none" w="med" len="med"/>
            <a:tailEnd type="triangle" w="med" len="med"/>
          </a:ln>
        </p:spPr>
      </p:cxnSp>
      <p:sp>
        <p:nvSpPr>
          <p:cNvPr id="146" name="Google Shape;146;p24"/>
          <p:cNvSpPr/>
          <p:nvPr/>
        </p:nvSpPr>
        <p:spPr>
          <a:xfrm>
            <a:off x="7343330" y="1209694"/>
            <a:ext cx="1387800" cy="715800"/>
          </a:xfrm>
          <a:prstGeom prst="snip2DiagRect">
            <a:avLst>
              <a:gd name="adj1" fmla="val 0"/>
              <a:gd name="adj2"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Create charge pairs</a:t>
            </a:r>
            <a:endParaRPr/>
          </a:p>
        </p:txBody>
      </p:sp>
      <p:sp>
        <p:nvSpPr>
          <p:cNvPr id="147" name="Google Shape;147;p24"/>
          <p:cNvSpPr/>
          <p:nvPr/>
        </p:nvSpPr>
        <p:spPr>
          <a:xfrm>
            <a:off x="6984890" y="2631009"/>
            <a:ext cx="1809900" cy="891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Induce charge on resp. electrode</a:t>
            </a:r>
            <a:endParaRPr/>
          </a:p>
        </p:txBody>
      </p:sp>
      <p:cxnSp>
        <p:nvCxnSpPr>
          <p:cNvPr id="148" name="Google Shape;148;p24"/>
          <p:cNvCxnSpPr>
            <a:endCxn id="147" idx="0"/>
          </p:cNvCxnSpPr>
          <p:nvPr/>
        </p:nvCxnSpPr>
        <p:spPr>
          <a:xfrm flipH="1">
            <a:off x="7889840" y="1953909"/>
            <a:ext cx="363300" cy="677100"/>
          </a:xfrm>
          <a:prstGeom prst="straightConnector1">
            <a:avLst/>
          </a:prstGeom>
          <a:noFill/>
          <a:ln w="28575" cap="flat" cmpd="sng">
            <a:solidFill>
              <a:schemeClr val="accent5"/>
            </a:solidFill>
            <a:prstDash val="solid"/>
            <a:round/>
            <a:headEnd type="none" w="med" len="med"/>
            <a:tailEnd type="triangle" w="med" len="med"/>
          </a:ln>
        </p:spPr>
      </p:cxnSp>
      <p:sp>
        <p:nvSpPr>
          <p:cNvPr id="149" name="Google Shape;149;p24"/>
          <p:cNvSpPr/>
          <p:nvPr/>
        </p:nvSpPr>
        <p:spPr>
          <a:xfrm>
            <a:off x="6984890" y="3852372"/>
            <a:ext cx="2159100" cy="1125900"/>
          </a:xfrm>
          <a:prstGeom prst="wedgeRectCallout">
            <a:avLst>
              <a:gd name="adj1" fmla="val -24432"/>
              <a:gd name="adj2" fmla="val -73665"/>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Its a function of the instantaneous position of charge carriers</a:t>
            </a:r>
            <a:endParaRPr/>
          </a:p>
        </p:txBody>
      </p:sp>
      <p:sp>
        <p:nvSpPr>
          <p:cNvPr id="150" name="Google Shape;150;p24"/>
          <p:cNvSpPr/>
          <p:nvPr/>
        </p:nvSpPr>
        <p:spPr>
          <a:xfrm rot="1042408">
            <a:off x="319785" y="2661175"/>
            <a:ext cx="1741133" cy="1057110"/>
          </a:xfrm>
          <a:prstGeom prst="wedgeRoundRectCallout">
            <a:avLst>
              <a:gd name="adj1" fmla="val -20408"/>
              <a:gd name="adj2" fmla="val -6260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If there is any manufacturing defect in the crystal</a:t>
            </a:r>
            <a:endParaRPr/>
          </a:p>
        </p:txBody>
      </p:sp>
      <p:cxnSp>
        <p:nvCxnSpPr>
          <p:cNvPr id="151" name="Google Shape;151;p24"/>
          <p:cNvCxnSpPr>
            <a:stCxn id="150" idx="3"/>
          </p:cNvCxnSpPr>
          <p:nvPr/>
        </p:nvCxnSpPr>
        <p:spPr>
          <a:xfrm rot="10800000" flipH="1">
            <a:off x="2021201" y="3078880"/>
            <a:ext cx="660900" cy="370800"/>
          </a:xfrm>
          <a:prstGeom prst="straightConnector1">
            <a:avLst/>
          </a:prstGeom>
          <a:noFill/>
          <a:ln w="28575" cap="flat" cmpd="sng">
            <a:solidFill>
              <a:schemeClr val="accent5"/>
            </a:solidFill>
            <a:prstDash val="solid"/>
            <a:round/>
            <a:headEnd type="none" w="med" len="med"/>
            <a:tailEnd type="triangle" w="med" len="med"/>
          </a:ln>
        </p:spPr>
      </p:cxnSp>
      <p:sp>
        <p:nvSpPr>
          <p:cNvPr id="152" name="Google Shape;152;p24"/>
          <p:cNvSpPr/>
          <p:nvPr/>
        </p:nvSpPr>
        <p:spPr>
          <a:xfrm>
            <a:off x="2699657" y="2727200"/>
            <a:ext cx="1809000" cy="708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Charge carriers trap these defects</a:t>
            </a:r>
            <a:endParaRPr/>
          </a:p>
        </p:txBody>
      </p:sp>
      <p:cxnSp>
        <p:nvCxnSpPr>
          <p:cNvPr id="153" name="Google Shape;153;p24"/>
          <p:cNvCxnSpPr>
            <a:stCxn id="152" idx="3"/>
            <a:endCxn id="154" idx="1"/>
          </p:cNvCxnSpPr>
          <p:nvPr/>
        </p:nvCxnSpPr>
        <p:spPr>
          <a:xfrm rot="10800000" flipH="1">
            <a:off x="4508657" y="2850800"/>
            <a:ext cx="405900" cy="230700"/>
          </a:xfrm>
          <a:prstGeom prst="straightConnector1">
            <a:avLst/>
          </a:prstGeom>
          <a:noFill/>
          <a:ln w="38100" cap="flat" cmpd="sng">
            <a:solidFill>
              <a:schemeClr val="accent5"/>
            </a:solidFill>
            <a:prstDash val="solid"/>
            <a:round/>
            <a:headEnd type="none" w="med" len="med"/>
            <a:tailEnd type="triangle" w="med" len="med"/>
          </a:ln>
        </p:spPr>
      </p:cxnSp>
      <p:sp>
        <p:nvSpPr>
          <p:cNvPr id="154" name="Google Shape;154;p24"/>
          <p:cNvSpPr/>
          <p:nvPr/>
        </p:nvSpPr>
        <p:spPr>
          <a:xfrm>
            <a:off x="4914567" y="2332248"/>
            <a:ext cx="1664400" cy="1037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Two things happen: may recombine or lost forever</a:t>
            </a:r>
            <a:endParaRPr/>
          </a:p>
        </p:txBody>
      </p:sp>
      <p:sp>
        <p:nvSpPr>
          <p:cNvPr id="155" name="Google Shape;155;p24"/>
          <p:cNvSpPr txBox="1"/>
          <p:nvPr/>
        </p:nvSpPr>
        <p:spPr>
          <a:xfrm>
            <a:off x="2371875" y="3784325"/>
            <a:ext cx="4263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156" name="Google Shape;156;p24"/>
          <p:cNvSpPr/>
          <p:nvPr/>
        </p:nvSpPr>
        <p:spPr>
          <a:xfrm>
            <a:off x="3652800" y="3700850"/>
            <a:ext cx="3207000" cy="1277400"/>
          </a:xfrm>
          <a:prstGeom prst="wedgeRectCallout">
            <a:avLst>
              <a:gd name="adj1" fmla="val 34637"/>
              <a:gd name="adj2" fmla="val -79695"/>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spcBef>
                <a:spcPts val="0"/>
              </a:spcBef>
              <a:spcAft>
                <a:spcPts val="0"/>
              </a:spcAft>
              <a:buSzPts val="1200"/>
              <a:buAutoNum type="arabicPeriod"/>
            </a:pPr>
            <a:r>
              <a:rPr lang="en" sz="1200">
                <a:highlight>
                  <a:schemeClr val="lt1"/>
                </a:highlight>
              </a:rPr>
              <a:t>Permanent charge trap</a:t>
            </a:r>
            <a:r>
              <a:rPr lang="en" sz="1200"/>
              <a:t> -&gt; deposit partial charge on collecting electrons (ballistic deficit)</a:t>
            </a:r>
            <a:endParaRPr sz="1200"/>
          </a:p>
          <a:p>
            <a:pPr marL="457200" lvl="0" indent="-304800" algn="l" rtl="0">
              <a:spcBef>
                <a:spcPts val="0"/>
              </a:spcBef>
              <a:spcAft>
                <a:spcPts val="0"/>
              </a:spcAft>
              <a:buSzPts val="1200"/>
              <a:buAutoNum type="arabicPeriod"/>
            </a:pPr>
            <a:r>
              <a:rPr lang="en" sz="1200">
                <a:highlight>
                  <a:schemeClr val="lt1"/>
                </a:highlight>
              </a:rPr>
              <a:t>Thermal detrapping</a:t>
            </a:r>
            <a:r>
              <a:rPr lang="en" sz="1200"/>
              <a:t> -&gt; trapped charge out due to thermal excitation -&gt; deposit on electrode</a:t>
            </a:r>
            <a:endParaRPr sz="1200"/>
          </a:p>
        </p:txBody>
      </p:sp>
      <p:sp>
        <p:nvSpPr>
          <p:cNvPr id="157" name="Google Shape;157;p24"/>
          <p:cNvSpPr txBox="1"/>
          <p:nvPr/>
        </p:nvSpPr>
        <p:spPr>
          <a:xfrm>
            <a:off x="7656200" y="512250"/>
            <a:ext cx="14391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Proxima Nova"/>
                <a:ea typeface="Proxima Nova"/>
                <a:cs typeface="Proxima Nova"/>
                <a:sym typeface="Proxima Nova"/>
              </a:rPr>
              <a:t>Source: </a:t>
            </a:r>
            <a:r>
              <a:rPr lang="en" sz="1200">
                <a:solidFill>
                  <a:srgbClr val="222222"/>
                </a:solidFill>
                <a:highlight>
                  <a:srgbClr val="FFFFFF"/>
                </a:highlight>
                <a:latin typeface="Proxima Nova"/>
                <a:ea typeface="Proxima Nova"/>
                <a:cs typeface="Proxima Nova"/>
                <a:sym typeface="Proxima Nova"/>
              </a:rPr>
              <a:t>Chaudhuri, 2020</a:t>
            </a:r>
            <a:endParaRPr sz="1200">
              <a:latin typeface="Proxima Nova"/>
              <a:ea typeface="Proxima Nova"/>
              <a:cs typeface="Proxima Nova"/>
              <a:sym typeface="Proxima Nova"/>
            </a:endParaRPr>
          </a:p>
        </p:txBody>
      </p:sp>
      <p:sp>
        <p:nvSpPr>
          <p:cNvPr id="158" name="Google Shape;158;p24"/>
          <p:cNvSpPr/>
          <p:nvPr/>
        </p:nvSpPr>
        <p:spPr>
          <a:xfrm>
            <a:off x="201700" y="3995375"/>
            <a:ext cx="3150600" cy="103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a:t>Charge collection time</a:t>
            </a:r>
            <a:endParaRPr/>
          </a:p>
          <a:p>
            <a:pPr marL="457200" lvl="0" indent="-317500" algn="l" rtl="0">
              <a:spcBef>
                <a:spcPts val="0"/>
              </a:spcBef>
              <a:spcAft>
                <a:spcPts val="0"/>
              </a:spcAft>
              <a:buSzPts val="1400"/>
              <a:buAutoNum type="arabicPeriod"/>
            </a:pPr>
            <a:r>
              <a:rPr lang="en"/>
              <a:t>Mean drift times before a charge is trapped </a:t>
            </a:r>
            <a:endParaRPr/>
          </a:p>
          <a:p>
            <a:pPr marL="457200" lvl="0" indent="-317500" algn="l" rtl="0">
              <a:spcBef>
                <a:spcPts val="0"/>
              </a:spcBef>
              <a:spcAft>
                <a:spcPts val="0"/>
              </a:spcAft>
              <a:buSzPts val="1400"/>
              <a:buAutoNum type="arabicPeriod"/>
            </a:pPr>
            <a:r>
              <a:rPr lang="en"/>
              <a:t>Mean lifetime before detrapping occurs</a:t>
            </a:r>
            <a:endParaRPr/>
          </a:p>
        </p:txBody>
      </p:sp>
      <p:cxnSp>
        <p:nvCxnSpPr>
          <p:cNvPr id="159" name="Google Shape;159;p24"/>
          <p:cNvCxnSpPr>
            <a:stCxn id="156" idx="1"/>
            <a:endCxn id="158" idx="3"/>
          </p:cNvCxnSpPr>
          <p:nvPr/>
        </p:nvCxnSpPr>
        <p:spPr>
          <a:xfrm flipH="1">
            <a:off x="3352200" y="4339550"/>
            <a:ext cx="300600" cy="174600"/>
          </a:xfrm>
          <a:prstGeom prst="straightConnector1">
            <a:avLst/>
          </a:prstGeom>
          <a:noFill/>
          <a:ln w="28575" cap="flat" cmpd="sng">
            <a:solidFill>
              <a:schemeClr val="accent5"/>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92500" lnSpcReduction="10000"/>
          </a:bodyPr>
          <a:lstStyle/>
          <a:p>
            <a:pPr marL="457200" lvl="0" indent="-322580" algn="l" rtl="0">
              <a:spcBef>
                <a:spcPts val="0"/>
              </a:spcBef>
              <a:spcAft>
                <a:spcPts val="0"/>
              </a:spcAft>
              <a:buSzPct val="88888"/>
              <a:buChar char="-"/>
            </a:pPr>
            <a:r>
              <a:rPr lang="en" sz="1800" b="1" dirty="0">
                <a:solidFill>
                  <a:schemeClr val="accent2"/>
                </a:solidFill>
              </a:rPr>
              <a:t>Cadmium Zinc Telluride (CZT)</a:t>
            </a:r>
            <a:endParaRPr sz="18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Thinner alternative to </a:t>
            </a:r>
            <a:r>
              <a:rPr lang="en" sz="1100" b="1" dirty="0" err="1">
                <a:solidFill>
                  <a:schemeClr val="accent2"/>
                </a:solidFill>
              </a:rPr>
              <a:t>NaI</a:t>
            </a:r>
            <a:r>
              <a:rPr lang="en" sz="1100" b="1" dirty="0">
                <a:solidFill>
                  <a:schemeClr val="accent2"/>
                </a:solidFill>
              </a:rPr>
              <a:t> crystals</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Lower stopping power - lower photon sensitivity</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Does not respond well to high-energy photon emitters (364 keV)</a:t>
            </a:r>
            <a:endParaRPr sz="11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Requires less radiation exposure compared to </a:t>
            </a:r>
            <a:r>
              <a:rPr lang="en" sz="1100" b="1" dirty="0" err="1">
                <a:solidFill>
                  <a:schemeClr val="accent2"/>
                </a:solidFill>
              </a:rPr>
              <a:t>NaI</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Higher spatial energy resolution</a:t>
            </a:r>
            <a:endParaRPr sz="11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Applied Methods:</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D-SPECT: </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1 High sensitivity tungsten collimator</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9 detectors focused on heart - patient in seated position</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More sensitive than Disc. 530c</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Discovery NM 530c</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19 detectors in curved array - patient supine</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Pinhole collimators</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Best for cardiac imagery</a:t>
            </a:r>
            <a:endParaRPr sz="1244" dirty="0">
              <a:solidFill>
                <a:schemeClr val="accent2"/>
              </a:solidFill>
            </a:endParaRPr>
          </a:p>
          <a:p>
            <a:pPr marL="457200" lvl="0" indent="-334327" algn="l" rtl="0">
              <a:spcBef>
                <a:spcPts val="0"/>
              </a:spcBef>
              <a:spcAft>
                <a:spcPts val="0"/>
              </a:spcAft>
              <a:buSzPct val="100000"/>
              <a:buChar char="-"/>
            </a:pPr>
            <a:endParaRPr sz="1800" b="1" dirty="0"/>
          </a:p>
        </p:txBody>
      </p:sp>
      <p:sp>
        <p:nvSpPr>
          <p:cNvPr id="165" name="Google Shape;16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Currently:</a:t>
            </a:r>
            <a:endParaRPr/>
          </a:p>
        </p:txBody>
      </p:sp>
      <p:pic>
        <p:nvPicPr>
          <p:cNvPr id="166" name="Google Shape;166;p25"/>
          <p:cNvPicPr preferRelativeResize="0"/>
          <p:nvPr/>
        </p:nvPicPr>
        <p:blipFill>
          <a:blip r:embed="rId3">
            <a:alphaModFix/>
          </a:blip>
          <a:stretch>
            <a:fillRect/>
          </a:stretch>
        </p:blipFill>
        <p:spPr>
          <a:xfrm>
            <a:off x="4769225" y="305900"/>
            <a:ext cx="4126252" cy="4121675"/>
          </a:xfrm>
          <a:prstGeom prst="rect">
            <a:avLst/>
          </a:prstGeom>
          <a:noFill/>
          <a:ln>
            <a:noFill/>
          </a:ln>
        </p:spPr>
      </p:pic>
      <p:sp>
        <p:nvSpPr>
          <p:cNvPr id="167" name="Google Shape;167;p25"/>
          <p:cNvSpPr txBox="1"/>
          <p:nvPr/>
        </p:nvSpPr>
        <p:spPr>
          <a:xfrm>
            <a:off x="4769225" y="4427575"/>
            <a:ext cx="4528200" cy="307746"/>
          </a:xfrm>
          <a:prstGeom prst="rect">
            <a:avLst/>
          </a:prstGeom>
          <a:noFill/>
          <a:ln>
            <a:noFill/>
          </a:ln>
        </p:spPr>
        <p:txBody>
          <a:bodyPr spcFirstLastPara="1" wrap="square" lIns="91425" tIns="91425" rIns="91425" bIns="91425" anchor="t" anchorCtr="0">
            <a:spAutoFit/>
          </a:bodyPr>
          <a:lstStyle/>
          <a:p>
            <a:pPr lvl="0"/>
            <a:r>
              <a:rPr lang="en-US" sz="500" dirty="0">
                <a:latin typeface="Proxima Nova"/>
                <a:ea typeface="Proxima Nova"/>
                <a:cs typeface="Proxima Nova"/>
                <a:sym typeface="Proxima Nova"/>
              </a:rPr>
              <a:t>Image is taken at Dr. Shiva’s lab, UCSC, Captured by Aguiar-Garcia, I on May 19, 2022</a:t>
            </a:r>
            <a:r>
              <a:rPr lang="en-US" sz="800" dirty="0">
                <a:latin typeface="Proxima Nova"/>
                <a:ea typeface="Proxima Nova"/>
                <a:cs typeface="Proxima Nova"/>
                <a:sym typeface="Proxima Nova"/>
              </a:rPr>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62823" y="469512"/>
            <a:ext cx="57351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1800" b="1">
                <a:solidFill>
                  <a:schemeClr val="accent2"/>
                </a:solidFill>
              </a:rPr>
              <a:t>CZTS (Cd0.9Zn0.1Te0.98Se0.02)</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Cheaper and more environmentally friendly</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Advantages in crystal growth yield - 90% of crystal produced is detector grade</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Energy resolution of 0.9% for 662 keV gamma</a:t>
            </a:r>
            <a:endParaRPr sz="1800" b="1">
              <a:solidFill>
                <a:schemeClr val="accent2"/>
              </a:solidFill>
            </a:endParaRPr>
          </a:p>
          <a:p>
            <a:pPr marL="0" lvl="0" indent="0" algn="l" rtl="0">
              <a:lnSpc>
                <a:spcPct val="115000"/>
              </a:lnSpc>
              <a:spcBef>
                <a:spcPts val="0"/>
              </a:spcBef>
              <a:spcAft>
                <a:spcPts val="0"/>
              </a:spcAft>
              <a:buNone/>
            </a:pPr>
            <a:r>
              <a:rPr lang="en" sz="1800" b="1">
                <a:solidFill>
                  <a:schemeClr val="accent2"/>
                </a:solidFill>
              </a:rPr>
              <a:t>	rays</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Lower concentration of terrarium inclusion which cause imaging defects</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Lower crystal faults such as sub-grain boundaries (SGB) - better charge-transport uniformity</a:t>
            </a:r>
            <a:endParaRPr sz="1800" b="1">
              <a:solidFill>
                <a:schemeClr val="accent2"/>
              </a:solidFill>
            </a:endParaRPr>
          </a:p>
          <a:p>
            <a:pPr marL="0" lvl="0" indent="0" algn="l" rtl="0">
              <a:lnSpc>
                <a:spcPct val="115000"/>
              </a:lnSpc>
              <a:spcBef>
                <a:spcPts val="0"/>
              </a:spcBef>
              <a:spcAft>
                <a:spcPts val="0"/>
              </a:spcAft>
              <a:buNone/>
            </a:pPr>
            <a:endParaRPr sz="1800" b="1">
              <a:solidFill>
                <a:schemeClr val="accent2"/>
              </a:solidFill>
            </a:endParaRPr>
          </a:p>
        </p:txBody>
      </p:sp>
      <p:pic>
        <p:nvPicPr>
          <p:cNvPr id="173" name="Google Shape;173;p26"/>
          <p:cNvPicPr preferRelativeResize="0"/>
          <p:nvPr/>
        </p:nvPicPr>
        <p:blipFill>
          <a:blip r:embed="rId3">
            <a:alphaModFix/>
          </a:blip>
          <a:stretch>
            <a:fillRect/>
          </a:stretch>
        </p:blipFill>
        <p:spPr>
          <a:xfrm>
            <a:off x="5978767" y="1042212"/>
            <a:ext cx="2694819" cy="2761938"/>
          </a:xfrm>
          <a:prstGeom prst="rect">
            <a:avLst/>
          </a:prstGeom>
          <a:noFill/>
          <a:ln>
            <a:noFill/>
          </a:ln>
        </p:spPr>
      </p:pic>
      <p:sp>
        <p:nvSpPr>
          <p:cNvPr id="174" name="Google Shape;174;p26"/>
          <p:cNvSpPr txBox="1"/>
          <p:nvPr/>
        </p:nvSpPr>
        <p:spPr>
          <a:xfrm>
            <a:off x="1172700" y="2273575"/>
            <a:ext cx="592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175" name="Google Shape;175;p26"/>
          <p:cNvSpPr txBox="1"/>
          <p:nvPr/>
        </p:nvSpPr>
        <p:spPr>
          <a:xfrm>
            <a:off x="5908431" y="3804150"/>
            <a:ext cx="2694819"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 dirty="0">
                <a:latin typeface="Proxima Nova"/>
                <a:ea typeface="Proxima Nova"/>
                <a:cs typeface="Proxima Nova"/>
                <a:sym typeface="Proxima Nova"/>
              </a:rPr>
              <a:t>Image is taken at Dr. Shiva’s lab, UCSC, Captured by Aguiar-Garcia, I on May 19, 2022</a:t>
            </a:r>
            <a:r>
              <a:rPr lang="en" dirty="0">
                <a:latin typeface="Proxima Nova"/>
                <a:ea typeface="Proxima Nova"/>
                <a:cs typeface="Proxima Nova"/>
                <a:sym typeface="Proxima Nova"/>
              </a:rPr>
              <a:t> </a:t>
            </a:r>
            <a:endParaRPr dirty="0">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txBox="1"/>
          <p:nvPr/>
        </p:nvSpPr>
        <p:spPr>
          <a:xfrm>
            <a:off x="534775" y="4541625"/>
            <a:ext cx="1040400" cy="292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700">
                <a:solidFill>
                  <a:srgbClr val="222222"/>
                </a:solidFill>
                <a:highlight>
                  <a:srgbClr val="FFFFFF"/>
                </a:highlight>
                <a:latin typeface="Proxima Nova"/>
                <a:ea typeface="Proxima Nova"/>
                <a:cs typeface="Proxima Nova"/>
                <a:sym typeface="Proxima Nova"/>
              </a:rPr>
              <a:t>Source: Garcia, 2011</a:t>
            </a:r>
            <a:endParaRPr sz="700">
              <a:latin typeface="Proxima Nova"/>
              <a:ea typeface="Proxima Nova"/>
              <a:cs typeface="Proxima Nova"/>
              <a:sym typeface="Proxima Nova"/>
            </a:endParaRPr>
          </a:p>
        </p:txBody>
      </p:sp>
      <p:pic>
        <p:nvPicPr>
          <p:cNvPr id="181" name="Google Shape;181;p27"/>
          <p:cNvPicPr preferRelativeResize="0"/>
          <p:nvPr/>
        </p:nvPicPr>
        <p:blipFill>
          <a:blip r:embed="rId3">
            <a:alphaModFix/>
          </a:blip>
          <a:stretch>
            <a:fillRect/>
          </a:stretch>
        </p:blipFill>
        <p:spPr>
          <a:xfrm>
            <a:off x="534775" y="295575"/>
            <a:ext cx="5335426" cy="4164224"/>
          </a:xfrm>
          <a:prstGeom prst="rect">
            <a:avLst/>
          </a:prstGeom>
          <a:noFill/>
          <a:ln>
            <a:noFill/>
          </a:ln>
        </p:spPr>
      </p:pic>
      <p:sp>
        <p:nvSpPr>
          <p:cNvPr id="182" name="Google Shape;182;p27"/>
          <p:cNvSpPr txBox="1"/>
          <p:nvPr/>
        </p:nvSpPr>
        <p:spPr>
          <a:xfrm>
            <a:off x="5981975" y="388575"/>
            <a:ext cx="2689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C: </a:t>
            </a:r>
            <a:r>
              <a:rPr lang="en">
                <a:latin typeface="Proxima Nova"/>
                <a:ea typeface="Proxima Nova"/>
                <a:cs typeface="Proxima Nova"/>
                <a:sym typeface="Proxima Nova"/>
              </a:rPr>
              <a:t>Proposed Approach: (influenced from Garcia, 2011)</a:t>
            </a:r>
            <a:endParaRPr>
              <a:latin typeface="Proxima Nova"/>
              <a:ea typeface="Proxima Nova"/>
              <a:cs typeface="Proxima Nova"/>
              <a:sym typeface="Proxima Nova"/>
            </a:endParaRPr>
          </a:p>
        </p:txBody>
      </p:sp>
      <p:sp>
        <p:nvSpPr>
          <p:cNvPr id="183" name="Google Shape;183;p27"/>
          <p:cNvSpPr/>
          <p:nvPr/>
        </p:nvSpPr>
        <p:spPr>
          <a:xfrm>
            <a:off x="6033125" y="1942850"/>
            <a:ext cx="2587200" cy="292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CZTS</a:t>
            </a:r>
            <a:endParaRPr/>
          </a:p>
        </p:txBody>
      </p:sp>
      <p:pic>
        <p:nvPicPr>
          <p:cNvPr id="184" name="Google Shape;184;p27"/>
          <p:cNvPicPr preferRelativeResize="0"/>
          <p:nvPr/>
        </p:nvPicPr>
        <p:blipFill rotWithShape="1">
          <a:blip r:embed="rId4">
            <a:alphaModFix/>
          </a:blip>
          <a:srcRect l="46328" b="46042"/>
          <a:stretch/>
        </p:blipFill>
        <p:spPr>
          <a:xfrm>
            <a:off x="6328201" y="2840400"/>
            <a:ext cx="923951" cy="884449"/>
          </a:xfrm>
          <a:prstGeom prst="rect">
            <a:avLst/>
          </a:prstGeom>
          <a:noFill/>
          <a:ln>
            <a:noFill/>
          </a:ln>
        </p:spPr>
      </p:pic>
      <p:sp>
        <p:nvSpPr>
          <p:cNvPr id="185" name="Google Shape;185;p27"/>
          <p:cNvSpPr txBox="1"/>
          <p:nvPr/>
        </p:nvSpPr>
        <p:spPr>
          <a:xfrm>
            <a:off x="6145650" y="3753250"/>
            <a:ext cx="15645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900">
                <a:solidFill>
                  <a:srgbClr val="222222"/>
                </a:solidFill>
                <a:highlight>
                  <a:srgbClr val="FFFFFF"/>
                </a:highlight>
                <a:latin typeface="Proxima Nova"/>
                <a:ea typeface="Proxima Nova"/>
                <a:cs typeface="Proxima Nova"/>
                <a:sym typeface="Proxima Nova"/>
              </a:rPr>
              <a:t>Source:Chaudhuri, 2020</a:t>
            </a:r>
            <a:endParaRPr sz="900">
              <a:latin typeface="Proxima Nova"/>
              <a:ea typeface="Proxima Nova"/>
              <a:cs typeface="Proxima Nova"/>
              <a:sym typeface="Proxima Nova"/>
            </a:endParaRPr>
          </a:p>
        </p:txBody>
      </p:sp>
      <p:sp>
        <p:nvSpPr>
          <p:cNvPr id="186" name="Google Shape;186;p27"/>
          <p:cNvSpPr txBox="1"/>
          <p:nvPr/>
        </p:nvSpPr>
        <p:spPr>
          <a:xfrm>
            <a:off x="6130175" y="4084050"/>
            <a:ext cx="132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1st proposed experiment</a:t>
            </a:r>
            <a:endParaRPr b="1">
              <a:latin typeface="Proxima Nova"/>
              <a:ea typeface="Proxima Nova"/>
              <a:cs typeface="Proxima Nova"/>
              <a:sym typeface="Proxima Nova"/>
            </a:endParaRPr>
          </a:p>
        </p:txBody>
      </p:sp>
      <p:sp>
        <p:nvSpPr>
          <p:cNvPr id="187" name="Google Shape;187;p27"/>
          <p:cNvSpPr txBox="1"/>
          <p:nvPr/>
        </p:nvSpPr>
        <p:spPr>
          <a:xfrm>
            <a:off x="7572000" y="3912300"/>
            <a:ext cx="1513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2nd proposed experiment:</a:t>
            </a:r>
            <a:endParaRPr sz="1100">
              <a:latin typeface="Proxima Nova"/>
              <a:ea typeface="Proxima Nova"/>
              <a:cs typeface="Proxima Nova"/>
              <a:sym typeface="Proxima Nova"/>
            </a:endParaRPr>
          </a:p>
        </p:txBody>
      </p:sp>
      <p:sp>
        <p:nvSpPr>
          <p:cNvPr id="188" name="Google Shape;188;p27"/>
          <p:cNvSpPr/>
          <p:nvPr/>
        </p:nvSpPr>
        <p:spPr>
          <a:xfrm>
            <a:off x="7710150" y="2750175"/>
            <a:ext cx="1165800" cy="839100"/>
          </a:xfrm>
          <a:prstGeom prst="rect">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chemeClr val="lt1">
                <a:alpha val="9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HOIP/Gold </a:t>
            </a:r>
            <a:r>
              <a:rPr lang="en" sz="900"/>
              <a:t>(Thin film deposition over CZTS)</a:t>
            </a:r>
            <a:endParaRPr sz="900"/>
          </a:p>
        </p:txBody>
      </p:sp>
      <p:sp>
        <p:nvSpPr>
          <p:cNvPr id="189" name="Google Shape;189;p27"/>
          <p:cNvSpPr txBox="1"/>
          <p:nvPr/>
        </p:nvSpPr>
        <p:spPr>
          <a:xfrm>
            <a:off x="7546500" y="3589200"/>
            <a:ext cx="15645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900">
                <a:solidFill>
                  <a:srgbClr val="222222"/>
                </a:solidFill>
                <a:highlight>
                  <a:srgbClr val="FFFFFF"/>
                </a:highlight>
                <a:latin typeface="Proxima Nova"/>
                <a:ea typeface="Proxima Nova"/>
                <a:cs typeface="Proxima Nova"/>
                <a:sym typeface="Proxima Nova"/>
              </a:rPr>
              <a:t>Source: Brenner, 2016</a:t>
            </a:r>
            <a:endParaRPr sz="900">
              <a:latin typeface="Proxima Nova"/>
              <a:ea typeface="Proxima Nova"/>
              <a:cs typeface="Proxima Nova"/>
              <a:sym typeface="Proxima Nova"/>
            </a:endParaRPr>
          </a:p>
        </p:txBody>
      </p:sp>
      <p:cxnSp>
        <p:nvCxnSpPr>
          <p:cNvPr id="190" name="Google Shape;190;p27"/>
          <p:cNvCxnSpPr>
            <a:endCxn id="184" idx="0"/>
          </p:cNvCxnSpPr>
          <p:nvPr/>
        </p:nvCxnSpPr>
        <p:spPr>
          <a:xfrm flipH="1">
            <a:off x="6790176" y="2385300"/>
            <a:ext cx="683400" cy="455100"/>
          </a:xfrm>
          <a:prstGeom prst="straightConnector1">
            <a:avLst/>
          </a:prstGeom>
          <a:noFill/>
          <a:ln w="38100" cap="flat" cmpd="sng">
            <a:solidFill>
              <a:schemeClr val="accent5"/>
            </a:solidFill>
            <a:prstDash val="solid"/>
            <a:round/>
            <a:headEnd type="none" w="med" len="med"/>
            <a:tailEnd type="triangle" w="med" len="med"/>
          </a:ln>
        </p:spPr>
      </p:cxnSp>
      <p:cxnSp>
        <p:nvCxnSpPr>
          <p:cNvPr id="191" name="Google Shape;191;p27"/>
          <p:cNvCxnSpPr>
            <a:stCxn id="188" idx="1"/>
            <a:endCxn id="184" idx="3"/>
          </p:cNvCxnSpPr>
          <p:nvPr/>
        </p:nvCxnSpPr>
        <p:spPr>
          <a:xfrm flipH="1">
            <a:off x="7252050" y="3169725"/>
            <a:ext cx="458100" cy="112800"/>
          </a:xfrm>
          <a:prstGeom prst="straightConnector1">
            <a:avLst/>
          </a:prstGeom>
          <a:noFill/>
          <a:ln w="38100" cap="flat" cmpd="sng">
            <a:solidFill>
              <a:schemeClr val="accent5"/>
            </a:solidFill>
            <a:prstDash val="solid"/>
            <a:round/>
            <a:headEnd type="none" w="med" len="med"/>
            <a:tailEnd type="triangle" w="med" len="med"/>
          </a:ln>
        </p:spPr>
      </p:cxnSp>
      <p:cxnSp>
        <p:nvCxnSpPr>
          <p:cNvPr id="192" name="Google Shape;192;p27"/>
          <p:cNvCxnSpPr/>
          <p:nvPr/>
        </p:nvCxnSpPr>
        <p:spPr>
          <a:xfrm flipH="1">
            <a:off x="5673300" y="3271825"/>
            <a:ext cx="654900" cy="21600"/>
          </a:xfrm>
          <a:prstGeom prst="straightConnector1">
            <a:avLst/>
          </a:prstGeom>
          <a:noFill/>
          <a:ln w="38100" cap="flat" cmpd="sng">
            <a:solidFill>
              <a:schemeClr val="accent5"/>
            </a:solidFill>
            <a:prstDash val="solid"/>
            <a:round/>
            <a:headEnd type="none" w="med" len="med"/>
            <a:tailEnd type="triangle" w="med" len="med"/>
          </a:ln>
        </p:spPr>
      </p:cxnSp>
      <p:sp>
        <p:nvSpPr>
          <p:cNvPr id="193" name="Google Shape;193;p27"/>
          <p:cNvSpPr txBox="1"/>
          <p:nvPr/>
        </p:nvSpPr>
        <p:spPr>
          <a:xfrm rot="992">
            <a:off x="5816166" y="2457842"/>
            <a:ext cx="10401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1100">
                <a:solidFill>
                  <a:srgbClr val="FF0000"/>
                </a:solidFill>
                <a:highlight>
                  <a:srgbClr val="FFFFFF"/>
                </a:highlight>
                <a:latin typeface="Proxima Nova"/>
                <a:ea typeface="Proxima Nova"/>
                <a:cs typeface="Proxima Nova"/>
                <a:sym typeface="Proxima Nova"/>
              </a:rPr>
              <a:t>REPLACE</a:t>
            </a:r>
            <a:endParaRPr sz="1100">
              <a:solidFill>
                <a:srgbClr val="FF0000"/>
              </a:solidFill>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10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Advantages of SPECT and CZTS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Advantages of SPECT with CZTS</a:t>
            </a:r>
            <a:endParaRPr/>
          </a:p>
        </p:txBody>
      </p:sp>
      <p:sp>
        <p:nvSpPr>
          <p:cNvPr id="204" name="Google Shape;204;p29"/>
          <p:cNvSpPr txBox="1">
            <a:spLocks noGrp="1"/>
          </p:cNvSpPr>
          <p:nvPr>
            <p:ph type="body" idx="1"/>
          </p:nvPr>
        </p:nvSpPr>
        <p:spPr>
          <a:xfrm>
            <a:off x="311700" y="1152475"/>
            <a:ext cx="7061100" cy="3416400"/>
          </a:xfrm>
          <a:prstGeom prst="rect">
            <a:avLst/>
          </a:prstGeom>
        </p:spPr>
        <p:txBody>
          <a:bodyPr spcFirstLastPara="1" wrap="square" lIns="91425" tIns="91425" rIns="91425" bIns="91425" anchor="t" anchorCtr="0">
            <a:normAutofit/>
          </a:bodyPr>
          <a:lstStyle/>
          <a:p>
            <a:pPr marL="0" lvl="0" indent="0">
              <a:spcBef>
                <a:spcPts val="1200"/>
              </a:spcBef>
              <a:buNone/>
            </a:pPr>
            <a:r>
              <a:rPr lang="en" dirty="0"/>
              <a:t>SPECT CZTS is cheaper as compared to SPECT CZT</a:t>
            </a:r>
            <a:endParaRPr dirty="0"/>
          </a:p>
          <a:p>
            <a:pPr marL="0" lvl="0" indent="0" algn="l" rtl="0">
              <a:spcBef>
                <a:spcPts val="1200"/>
              </a:spcBef>
              <a:spcAft>
                <a:spcPts val="0"/>
              </a:spcAft>
              <a:buNone/>
            </a:pPr>
            <a:r>
              <a:rPr lang="en" dirty="0"/>
              <a:t>All psychological or nervous system clinics will be able to afford)</a:t>
            </a:r>
            <a:r>
              <a:rPr dirty="0"/>
              <a:t> </a:t>
            </a:r>
            <a:endParaRPr lang="en-US" dirty="0"/>
          </a:p>
          <a:p>
            <a:pPr marL="0" lvl="0" indent="0" algn="l" rtl="0">
              <a:spcBef>
                <a:spcPts val="1200"/>
              </a:spcBef>
              <a:spcAft>
                <a:spcPts val="0"/>
              </a:spcAft>
              <a:buNone/>
            </a:pPr>
            <a:r>
              <a:rPr lang="en" dirty="0"/>
              <a:t>Scanning will become available in abundance.</a:t>
            </a:r>
            <a:endParaRPr dirty="0"/>
          </a:p>
          <a:p>
            <a:pPr marL="0" lvl="0" indent="0" algn="l" rtl="0">
              <a:spcBef>
                <a:spcPts val="1200"/>
              </a:spcBef>
              <a:spcAft>
                <a:spcPts val="1200"/>
              </a:spcAft>
              <a:buNone/>
            </a:pPr>
            <a:r>
              <a:rPr lang="en" dirty="0"/>
              <a:t>Cheaper and affordable mental health.</a:t>
            </a:r>
          </a:p>
          <a:p>
            <a:pPr marL="0" lvl="0" indent="0" algn="l" rtl="0">
              <a:spcBef>
                <a:spcPts val="1200"/>
              </a:spcBef>
              <a:spcAft>
                <a:spcPts val="1200"/>
              </a:spcAft>
              <a:buNone/>
            </a:pPr>
            <a:r>
              <a:rPr lang="en" dirty="0"/>
              <a:t>Example, case study </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Concluding thoughts…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en" sz="1800">
                <a:solidFill>
                  <a:schemeClr val="accent3"/>
                </a:solidFill>
              </a:rPr>
              <a:t>To gather all these ideas</a:t>
            </a:r>
            <a:endParaRPr/>
          </a:p>
        </p:txBody>
      </p:sp>
      <p:sp>
        <p:nvSpPr>
          <p:cNvPr id="215" name="Google Shape;215;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dirty="0"/>
              <a:t>“An advantage here to call for SPECT technology is that more</a:t>
            </a:r>
            <a:endParaRPr dirty="0"/>
          </a:p>
          <a:p>
            <a:pPr marL="0" lvl="0" indent="0" algn="l" rtl="0">
              <a:spcBef>
                <a:spcPts val="1200"/>
              </a:spcBef>
              <a:spcAft>
                <a:spcPts val="0"/>
              </a:spcAft>
              <a:buNone/>
            </a:pPr>
            <a:r>
              <a:rPr lang="en" dirty="0"/>
              <a:t>the half-life of the tracer, the imaging will be easier and cheaper as compared to other</a:t>
            </a:r>
            <a:endParaRPr dirty="0"/>
          </a:p>
          <a:p>
            <a:pPr marL="0" lvl="0" indent="0" algn="l" rtl="0">
              <a:spcBef>
                <a:spcPts val="1200"/>
              </a:spcBef>
              <a:spcAft>
                <a:spcPts val="0"/>
              </a:spcAft>
              <a:buNone/>
            </a:pPr>
            <a:r>
              <a:rPr lang="en" dirty="0"/>
              <a:t>imaging technologies available. Cheaper technology likely have more advantages to be used</a:t>
            </a:r>
            <a:endParaRPr dirty="0"/>
          </a:p>
          <a:p>
            <a:pPr marL="0" lvl="0" indent="0" algn="l" rtl="0">
              <a:spcBef>
                <a:spcPts val="1200"/>
              </a:spcBef>
              <a:spcAft>
                <a:spcPts val="0"/>
              </a:spcAft>
              <a:buNone/>
            </a:pPr>
            <a:r>
              <a:rPr lang="en" dirty="0"/>
              <a:t>for daily clinical psychological analysis’s and treat patients with evidence for problems such</a:t>
            </a:r>
            <a:endParaRPr dirty="0"/>
          </a:p>
          <a:p>
            <a:pPr marL="0" lvl="0" indent="0" algn="l" rtl="0">
              <a:spcBef>
                <a:spcPts val="1200"/>
              </a:spcBef>
              <a:spcAft>
                <a:spcPts val="0"/>
              </a:spcAft>
              <a:buNone/>
            </a:pPr>
            <a:r>
              <a:rPr lang="en" dirty="0"/>
              <a:t>as Autism, anxiety, depression, unforeseen behavioral issues or any psychological problem</a:t>
            </a:r>
            <a:endParaRPr dirty="0"/>
          </a:p>
          <a:p>
            <a:pPr marL="0" lvl="0" indent="0" algn="l" rtl="0">
              <a:spcBef>
                <a:spcPts val="1200"/>
              </a:spcBef>
              <a:spcAft>
                <a:spcPts val="0"/>
              </a:spcAft>
              <a:buNone/>
            </a:pPr>
            <a:r>
              <a:rPr lang="en" dirty="0"/>
              <a:t>related to brain activity” -Ramandeep Bagri </a:t>
            </a:r>
            <a:endParaRPr dirty="0"/>
          </a:p>
          <a:p>
            <a:pPr marL="0" lvl="0" indent="0" algn="l" rtl="0">
              <a:spcBef>
                <a:spcPts val="1200"/>
              </a:spcBef>
              <a:spcAft>
                <a:spcPts val="12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Agenda</a:t>
            </a:r>
            <a:endParaRPr/>
          </a:p>
        </p:txBody>
      </p:sp>
      <p:sp>
        <p:nvSpPr>
          <p:cNvPr id="67" name="Google Shape;67;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457200" lvl="0" indent="-342900" algn="l" rtl="0">
              <a:spcBef>
                <a:spcPts val="0"/>
              </a:spcBef>
              <a:spcAft>
                <a:spcPts val="0"/>
              </a:spcAft>
              <a:buSzPts val="1800"/>
              <a:buChar char="●"/>
            </a:pPr>
            <a:r>
              <a:rPr lang="en"/>
              <a:t>Introduction</a:t>
            </a:r>
            <a:endParaRPr/>
          </a:p>
          <a:p>
            <a:pPr marL="457200" lvl="0" indent="-342900" algn="l" rtl="0">
              <a:spcBef>
                <a:spcPts val="0"/>
              </a:spcBef>
              <a:spcAft>
                <a:spcPts val="0"/>
              </a:spcAft>
              <a:buSzPts val="1800"/>
              <a:buChar char="●"/>
            </a:pPr>
            <a:r>
              <a:rPr lang="en"/>
              <a:t>Background</a:t>
            </a:r>
            <a:endParaRPr/>
          </a:p>
          <a:p>
            <a:pPr marL="457200" lvl="0" indent="-342900" algn="l" rtl="0">
              <a:spcBef>
                <a:spcPts val="0"/>
              </a:spcBef>
              <a:spcAft>
                <a:spcPts val="0"/>
              </a:spcAft>
              <a:buSzPts val="1800"/>
              <a:buChar char="●"/>
            </a:pPr>
            <a:r>
              <a:rPr lang="en"/>
              <a:t>Methods</a:t>
            </a:r>
            <a:endParaRPr/>
          </a:p>
          <a:p>
            <a:pPr marL="457200" lvl="0" indent="-342900" algn="l" rtl="0">
              <a:spcBef>
                <a:spcPts val="0"/>
              </a:spcBef>
              <a:spcAft>
                <a:spcPts val="0"/>
              </a:spcAft>
              <a:buSzPts val="1800"/>
              <a:buChar char="●"/>
            </a:pPr>
            <a:r>
              <a:rPr lang="en"/>
              <a:t>Current Research</a:t>
            </a:r>
            <a:endParaRPr/>
          </a:p>
          <a:p>
            <a:pPr marL="457200" lvl="0" indent="-342900" algn="l" rtl="0">
              <a:spcBef>
                <a:spcPts val="0"/>
              </a:spcBef>
              <a:spcAft>
                <a:spcPts val="0"/>
              </a:spcAft>
              <a:buSzPts val="1800"/>
              <a:buChar char="●"/>
            </a:pPr>
            <a:r>
              <a:rPr lang="en"/>
              <a:t>Conclusion</a:t>
            </a:r>
            <a:endParaRPr/>
          </a:p>
          <a:p>
            <a:pPr marL="457200" lvl="0" indent="-342900" algn="l" rtl="0">
              <a:spcBef>
                <a:spcPts val="0"/>
              </a:spcBef>
              <a:spcAft>
                <a:spcPts val="0"/>
              </a:spcAft>
              <a:buSzPts val="1800"/>
              <a:buChar char="●"/>
            </a:pPr>
            <a:r>
              <a:rPr lang="en"/>
              <a:t>Q&amp;A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311700" y="62000"/>
            <a:ext cx="8520600" cy="3219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References </a:t>
            </a:r>
            <a:endParaRPr sz="2400" dirty="0"/>
          </a:p>
        </p:txBody>
      </p:sp>
      <p:sp>
        <p:nvSpPr>
          <p:cNvPr id="221" name="Google Shape;221;p32"/>
          <p:cNvSpPr txBox="1">
            <a:spLocks noGrp="1"/>
          </p:cNvSpPr>
          <p:nvPr>
            <p:ph type="body" idx="1"/>
          </p:nvPr>
        </p:nvSpPr>
        <p:spPr>
          <a:xfrm>
            <a:off x="311700" y="383946"/>
            <a:ext cx="8520600" cy="3416400"/>
          </a:xfrm>
          <a:prstGeom prst="rect">
            <a:avLst/>
          </a:prstGeom>
        </p:spPr>
        <p:txBody>
          <a:bodyPr spcFirstLastPara="1" wrap="square" lIns="91425" tIns="91425" rIns="91425" bIns="91425" anchor="t" anchorCtr="0">
            <a:normAutofit fontScale="25000" lnSpcReduction="20000"/>
          </a:bodyPr>
          <a:lstStyle/>
          <a:p>
            <a:pPr marL="0" indent="0">
              <a:buNone/>
            </a:pPr>
            <a:r>
              <a:rPr lang="en-US" sz="4800" dirty="0">
                <a:solidFill>
                  <a:schemeClr val="tx1"/>
                </a:solidFill>
              </a:rPr>
              <a:t>Case study ECE 80: Recent Developments of SPECT system: A Review, [Ramandeep Bagri, Imani Aguiar-Garcia, Grant </a:t>
            </a:r>
            <a:r>
              <a:rPr lang="en-US" sz="4800" dirty="0" err="1">
                <a:solidFill>
                  <a:schemeClr val="tx1"/>
                </a:solidFill>
              </a:rPr>
              <a:t>Kromhout</a:t>
            </a:r>
            <a:r>
              <a:rPr lang="en-US" sz="4800" dirty="0">
                <a:solidFill>
                  <a:schemeClr val="tx1"/>
                </a:solidFill>
              </a:rPr>
              <a:t>] </a:t>
            </a:r>
          </a:p>
          <a:p>
            <a:pPr marL="0" lvl="0" indent="0" algn="l" rtl="0">
              <a:spcBef>
                <a:spcPts val="0"/>
              </a:spcBef>
              <a:spcAft>
                <a:spcPts val="0"/>
              </a:spcAft>
              <a:buNone/>
            </a:pPr>
            <a:endParaRPr lang="en" sz="4800" dirty="0">
              <a:solidFill>
                <a:srgbClr val="000000"/>
              </a:solidFill>
            </a:endParaRPr>
          </a:p>
          <a:p>
            <a:pPr marL="0" lvl="0" indent="0" algn="l" rtl="0">
              <a:spcBef>
                <a:spcPts val="0"/>
              </a:spcBef>
              <a:spcAft>
                <a:spcPts val="0"/>
              </a:spcAft>
              <a:buNone/>
            </a:pPr>
            <a:r>
              <a:rPr lang="en" sz="4800" dirty="0">
                <a:solidFill>
                  <a:srgbClr val="000000"/>
                </a:solidFill>
              </a:rPr>
              <a:t>W. H. </a:t>
            </a:r>
            <a:r>
              <a:rPr lang="en" sz="4800" dirty="0" err="1">
                <a:solidFill>
                  <a:srgbClr val="000000"/>
                </a:solidFill>
              </a:rPr>
              <a:t>Blahd</a:t>
            </a:r>
            <a:r>
              <a:rPr lang="en" sz="4800" dirty="0">
                <a:solidFill>
                  <a:srgbClr val="000000"/>
                </a:solidFill>
              </a:rPr>
              <a:t>, “Ben </a:t>
            </a:r>
            <a:r>
              <a:rPr lang="en" sz="4800" dirty="0" err="1">
                <a:solidFill>
                  <a:srgbClr val="000000"/>
                </a:solidFill>
              </a:rPr>
              <a:t>cassen</a:t>
            </a:r>
            <a:r>
              <a:rPr lang="en" sz="4800" dirty="0">
                <a:solidFill>
                  <a:srgbClr val="000000"/>
                </a:solidFill>
              </a:rPr>
              <a:t> and the development of the rectilinear scanner,” in Seminars in nuclear medicine, vol. 26, no. 3. Elsevier, 1996, pp. 165–170. </a:t>
            </a:r>
            <a:endParaRPr sz="4800" dirty="0">
              <a:solidFill>
                <a:srgbClr val="000000"/>
              </a:solidFill>
            </a:endParaRPr>
          </a:p>
          <a:p>
            <a:pPr marL="0" lvl="0" indent="0" algn="l" rtl="0">
              <a:spcBef>
                <a:spcPts val="1200"/>
              </a:spcBef>
              <a:spcAft>
                <a:spcPts val="0"/>
              </a:spcAft>
              <a:buNone/>
            </a:pPr>
            <a:r>
              <a:rPr lang="en" sz="4800" dirty="0">
                <a:solidFill>
                  <a:srgbClr val="000000"/>
                </a:solidFill>
              </a:rPr>
              <a:t>Mike Hill, Training Support Manager IT Manager at Universal Medical, Gamma Camera and Correction Fundamentals. You tube channel: MD Publishing, Inc. Approximated Accessed 22 April 2022. [Online]. Available: https://</a:t>
            </a:r>
            <a:r>
              <a:rPr lang="en" sz="4800" dirty="0" err="1">
                <a:solidFill>
                  <a:srgbClr val="000000"/>
                </a:solidFill>
              </a:rPr>
              <a:t>www.youtube.com</a:t>
            </a:r>
            <a:r>
              <a:rPr lang="en" sz="4800" dirty="0">
                <a:solidFill>
                  <a:srgbClr val="000000"/>
                </a:solidFill>
              </a:rPr>
              <a:t>/</a:t>
            </a:r>
            <a:r>
              <a:rPr lang="en" sz="4800" dirty="0" err="1">
                <a:solidFill>
                  <a:srgbClr val="000000"/>
                </a:solidFill>
              </a:rPr>
              <a:t>watch?v</a:t>
            </a:r>
            <a:r>
              <a:rPr lang="en" sz="4800" dirty="0">
                <a:solidFill>
                  <a:srgbClr val="000000"/>
                </a:solidFill>
              </a:rPr>
              <a:t>=NKVyHFk01lY </a:t>
            </a:r>
            <a:endParaRPr sz="4800" dirty="0">
              <a:solidFill>
                <a:srgbClr val="000000"/>
              </a:solidFill>
            </a:endParaRPr>
          </a:p>
          <a:p>
            <a:pPr marL="0" lvl="0" indent="0" algn="l" rtl="0">
              <a:spcBef>
                <a:spcPts val="1200"/>
              </a:spcBef>
              <a:spcAft>
                <a:spcPts val="0"/>
              </a:spcAft>
              <a:buNone/>
            </a:pPr>
            <a:r>
              <a:rPr lang="en" sz="4800" dirty="0">
                <a:solidFill>
                  <a:srgbClr val="000000"/>
                </a:solidFill>
              </a:rPr>
              <a:t>T. </a:t>
            </a:r>
            <a:r>
              <a:rPr lang="en" sz="4800" dirty="0" err="1">
                <a:solidFill>
                  <a:srgbClr val="000000"/>
                </a:solidFill>
              </a:rPr>
              <a:t>Sharir</a:t>
            </a:r>
            <a:r>
              <a:rPr lang="en" sz="4800" dirty="0">
                <a:solidFill>
                  <a:srgbClr val="000000"/>
                </a:solidFill>
              </a:rPr>
              <a:t>, P. J. </a:t>
            </a:r>
            <a:r>
              <a:rPr lang="en" sz="4800" dirty="0" err="1">
                <a:solidFill>
                  <a:srgbClr val="000000"/>
                </a:solidFill>
              </a:rPr>
              <a:t>Slomka</a:t>
            </a:r>
            <a:r>
              <a:rPr lang="en" sz="4800" dirty="0">
                <a:solidFill>
                  <a:srgbClr val="000000"/>
                </a:solidFill>
              </a:rPr>
              <a:t>, and D. S. Berman, “Solid-state </a:t>
            </a:r>
            <a:r>
              <a:rPr lang="en" sz="4800" dirty="0" err="1">
                <a:solidFill>
                  <a:srgbClr val="000000"/>
                </a:solidFill>
              </a:rPr>
              <a:t>spect</a:t>
            </a:r>
            <a:r>
              <a:rPr lang="en" sz="4800" dirty="0">
                <a:solidFill>
                  <a:srgbClr val="000000"/>
                </a:solidFill>
              </a:rPr>
              <a:t> technology: fast and furious,” Journal of nuclear cardiology, vol. 17, no. 5, pp. 890–896, 2010.</a:t>
            </a:r>
            <a:endParaRPr sz="4800" dirty="0">
              <a:solidFill>
                <a:srgbClr val="000000"/>
              </a:solidFill>
            </a:endParaRPr>
          </a:p>
          <a:p>
            <a:pPr marL="0" lvl="0" indent="0" algn="l" rtl="0">
              <a:spcBef>
                <a:spcPts val="1200"/>
              </a:spcBef>
              <a:spcAft>
                <a:spcPts val="0"/>
              </a:spcAft>
              <a:buNone/>
            </a:pPr>
            <a:r>
              <a:rPr lang="en" sz="4800" dirty="0">
                <a:solidFill>
                  <a:srgbClr val="222222"/>
                </a:solidFill>
                <a:highlight>
                  <a:srgbClr val="FFFFFF"/>
                </a:highlight>
              </a:rPr>
              <a:t>Garcia, Ernest V., Tracy L. Faber, and Fabio P. Esteves. "Cardiac dedicated ultrafast SPECT cameras: new designs and clinical implications." </a:t>
            </a:r>
            <a:r>
              <a:rPr lang="en" sz="4800" i="1" dirty="0">
                <a:solidFill>
                  <a:srgbClr val="222222"/>
                </a:solidFill>
                <a:highlight>
                  <a:srgbClr val="FFFFFF"/>
                </a:highlight>
              </a:rPr>
              <a:t>Journal of Nuclear Medicine</a:t>
            </a:r>
            <a:r>
              <a:rPr lang="en" sz="4800" dirty="0">
                <a:solidFill>
                  <a:srgbClr val="222222"/>
                </a:solidFill>
                <a:highlight>
                  <a:srgbClr val="FFFFFF"/>
                </a:highlight>
              </a:rPr>
              <a:t> 52.2 (2011): 210-217.</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Chaudhuri, Sandeep K., et al. "Charge transport properties in </a:t>
            </a:r>
            <a:r>
              <a:rPr lang="en" sz="4800" dirty="0" err="1">
                <a:solidFill>
                  <a:srgbClr val="222222"/>
                </a:solidFill>
                <a:highlight>
                  <a:srgbClr val="FFFFFF"/>
                </a:highlight>
              </a:rPr>
              <a:t>CdZnTeSe</a:t>
            </a:r>
            <a:r>
              <a:rPr lang="en" sz="4800" dirty="0">
                <a:solidFill>
                  <a:srgbClr val="222222"/>
                </a:solidFill>
                <a:highlight>
                  <a:srgbClr val="FFFFFF"/>
                </a:highlight>
              </a:rPr>
              <a:t> semiconductor room-temperature </a:t>
            </a:r>
            <a:r>
              <a:rPr lang="en" sz="4800" dirty="0" err="1">
                <a:solidFill>
                  <a:srgbClr val="222222"/>
                </a:solidFill>
                <a:highlight>
                  <a:srgbClr val="FFFFFF"/>
                </a:highlight>
              </a:rPr>
              <a:t>γ</a:t>
            </a:r>
            <a:r>
              <a:rPr lang="en" sz="4800" dirty="0">
                <a:solidFill>
                  <a:srgbClr val="222222"/>
                </a:solidFill>
                <a:highlight>
                  <a:srgbClr val="FFFFFF"/>
                </a:highlight>
              </a:rPr>
              <a:t>-ray detectors." </a:t>
            </a:r>
            <a:r>
              <a:rPr lang="en" sz="4800" i="1" dirty="0">
                <a:solidFill>
                  <a:srgbClr val="222222"/>
                </a:solidFill>
                <a:highlight>
                  <a:srgbClr val="FFFFFF"/>
                </a:highlight>
              </a:rPr>
              <a:t>Journal of Applied Physics</a:t>
            </a:r>
            <a:r>
              <a:rPr lang="en" sz="4800" dirty="0">
                <a:solidFill>
                  <a:srgbClr val="222222"/>
                </a:solidFill>
                <a:highlight>
                  <a:srgbClr val="FFFFFF"/>
                </a:highlight>
              </a:rPr>
              <a:t> 127.24 (2020): 245706.</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Brenner, Thomas M., et al. "Hybrid organic—inorganic perovskites: low-cost semiconductors with intriguing charge-transport properties." </a:t>
            </a:r>
            <a:r>
              <a:rPr lang="en" sz="4800" i="1" dirty="0">
                <a:solidFill>
                  <a:srgbClr val="222222"/>
                </a:solidFill>
                <a:highlight>
                  <a:srgbClr val="FFFFFF"/>
                </a:highlight>
              </a:rPr>
              <a:t>Nature Reviews Materials</a:t>
            </a:r>
            <a:r>
              <a:rPr lang="en" sz="4800" dirty="0">
                <a:solidFill>
                  <a:srgbClr val="222222"/>
                </a:solidFill>
                <a:highlight>
                  <a:srgbClr val="FFFFFF"/>
                </a:highlight>
              </a:rPr>
              <a:t> 1.1 (2016): 1-16.</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Chaudhuri, Sandeep K., Mohsin Sajjad, and Krishna C. Mandal. "Pulse-shape analysis in Cd0. 9Zn0. 1Te0. 98Se0. 02 room-temperature radiation detectors." </a:t>
            </a:r>
            <a:r>
              <a:rPr lang="en" sz="4800" i="1" dirty="0">
                <a:solidFill>
                  <a:srgbClr val="222222"/>
                </a:solidFill>
                <a:highlight>
                  <a:srgbClr val="FFFFFF"/>
                </a:highlight>
              </a:rPr>
              <a:t>Applied Physics Letters</a:t>
            </a:r>
            <a:r>
              <a:rPr lang="en" sz="4800" dirty="0">
                <a:solidFill>
                  <a:srgbClr val="222222"/>
                </a:solidFill>
                <a:highlight>
                  <a:srgbClr val="FFFFFF"/>
                </a:highlight>
              </a:rPr>
              <a:t> 116.16 (2020): 162107.</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Gambhir, Sanjiv S., et al. "A novel high-sensitivity rapid-acquisition single-photon cardiac imaging camera." </a:t>
            </a:r>
            <a:r>
              <a:rPr lang="en" sz="4800" i="1" dirty="0">
                <a:solidFill>
                  <a:srgbClr val="222222"/>
                </a:solidFill>
                <a:highlight>
                  <a:srgbClr val="FFFFFF"/>
                </a:highlight>
              </a:rPr>
              <a:t>Journal of Nuclear Medicine</a:t>
            </a:r>
            <a:r>
              <a:rPr lang="en" sz="4800" dirty="0">
                <a:solidFill>
                  <a:srgbClr val="222222"/>
                </a:solidFill>
                <a:highlight>
                  <a:srgbClr val="FFFFFF"/>
                </a:highlight>
              </a:rPr>
              <a:t> 50.4 (2009): 635-643.</a:t>
            </a:r>
            <a:endParaRPr sz="4800" dirty="0">
              <a:solidFill>
                <a:srgbClr val="222222"/>
              </a:solidFill>
              <a:highlight>
                <a:srgbClr val="FFFFFF"/>
              </a:highlight>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4800" dirty="0">
              <a:solidFill>
                <a:srgbClr val="000000"/>
              </a:solidFil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222222"/>
              </a:solidFill>
              <a:highlight>
                <a:srgbClr val="FFFFFF"/>
              </a:highlight>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1200"/>
              </a:spcAft>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3"/>
          <p:cNvSpPr txBox="1">
            <a:spLocks noGrp="1"/>
          </p:cNvSpPr>
          <p:nvPr>
            <p:ph type="title"/>
          </p:nvPr>
        </p:nvSpPr>
        <p:spPr>
          <a:xfrm>
            <a:off x="311700" y="202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 </a:t>
            </a:r>
            <a:endParaRPr/>
          </a:p>
        </p:txBody>
      </p:sp>
      <p:sp>
        <p:nvSpPr>
          <p:cNvPr id="227" name="Google Shape;227;p33"/>
          <p:cNvSpPr txBox="1">
            <a:spLocks noGrp="1"/>
          </p:cNvSpPr>
          <p:nvPr>
            <p:ph type="body" idx="1"/>
          </p:nvPr>
        </p:nvSpPr>
        <p:spPr>
          <a:xfrm>
            <a:off x="311700" y="947625"/>
            <a:ext cx="8520600" cy="3416400"/>
          </a:xfrm>
          <a:prstGeom prst="rect">
            <a:avLst/>
          </a:prstGeom>
        </p:spPr>
        <p:txBody>
          <a:bodyPr spcFirstLastPara="1" wrap="square" lIns="91425" tIns="91425" rIns="91425" bIns="91425" anchor="t" anchorCtr="0">
            <a:normAutofit fontScale="25000" lnSpcReduction="20000"/>
          </a:bodyPr>
          <a:lstStyle/>
          <a:p>
            <a:pPr marL="0" lvl="0" indent="0" algn="l" rtl="0">
              <a:spcBef>
                <a:spcPts val="1200"/>
              </a:spcBef>
              <a:spcAft>
                <a:spcPts val="0"/>
              </a:spcAft>
              <a:buNone/>
            </a:pPr>
            <a:r>
              <a:rPr lang="en" sz="4800">
                <a:solidFill>
                  <a:srgbClr val="000000"/>
                </a:solidFill>
              </a:rPr>
              <a:t>Dr Al-Zube, How to Generate Nuclear Medical Images? — Gamma (Anger Scintillation) Camera Basics — Dr. Al-Zube. You tube channel: Loay AlZube. Approximated Accessed 22 April 2022. [Online]. Available: https://www.youtube.com/watch?v=4wUIu2Y KKs </a:t>
            </a:r>
            <a:endParaRPr sz="4800">
              <a:solidFill>
                <a:srgbClr val="000000"/>
              </a:solidFill>
            </a:endParaRPr>
          </a:p>
          <a:p>
            <a:pPr marL="0" lvl="0" indent="0" algn="l" rtl="0">
              <a:spcBef>
                <a:spcPts val="1200"/>
              </a:spcBef>
              <a:spcAft>
                <a:spcPts val="0"/>
              </a:spcAft>
              <a:buNone/>
            </a:pPr>
            <a:r>
              <a:rPr lang="en" sz="4800">
                <a:solidFill>
                  <a:srgbClr val="000000"/>
                </a:solidFill>
              </a:rPr>
              <a:t>S. S. Gambhir, D. S. Berman, J. Ziffer, M. Nagler, M. Sandler, J. Patton, B. Hutton, T. Sharir, S. B. Haim, and S. B. Haim, “A novel high-sensitivity rapid-acquisition single-photon cardiac imaging camera,” Journal of Nuclear Medicine, vol. 50, no. 4, pp. 635–643, 2009. </a:t>
            </a:r>
            <a:endParaRPr sz="4800">
              <a:solidFill>
                <a:srgbClr val="000000"/>
              </a:solidFill>
            </a:endParaRPr>
          </a:p>
          <a:p>
            <a:pPr marL="0" lvl="0" indent="0" algn="l" rtl="0">
              <a:spcBef>
                <a:spcPts val="1200"/>
              </a:spcBef>
              <a:spcAft>
                <a:spcPts val="0"/>
              </a:spcAft>
              <a:buNone/>
            </a:pPr>
            <a:r>
              <a:rPr lang="en" sz="4800">
                <a:solidFill>
                  <a:srgbClr val="222222"/>
                </a:solidFill>
                <a:highlight>
                  <a:srgbClr val="FFFFFF"/>
                </a:highlight>
              </a:rPr>
              <a:t>Gimelli, Alessia, et al. "Head-to-head comparison of a CZT-based all-purpose SPECT camera and a dedicated CZT cardiac device for myocardial perfusion and functional analysis." </a:t>
            </a:r>
            <a:r>
              <a:rPr lang="en" sz="4800" i="1">
                <a:solidFill>
                  <a:srgbClr val="222222"/>
                </a:solidFill>
                <a:highlight>
                  <a:srgbClr val="FFFFFF"/>
                </a:highlight>
              </a:rPr>
              <a:t>Journal of Nuclear Cardiology</a:t>
            </a:r>
            <a:r>
              <a:rPr lang="en" sz="4800">
                <a:solidFill>
                  <a:srgbClr val="222222"/>
                </a:solidFill>
                <a:highlight>
                  <a:srgbClr val="FFFFFF"/>
                </a:highlight>
              </a:rPr>
              <a:t> 28.4 (2021): 1323-1330.</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Santarelli, Maria Filomena, et al. "CZT Detectors-Based SPECT Imaging: How Detector and Collimator Arrangement Can Determine the Overall Performance of the Tomograph." </a:t>
            </a:r>
            <a:r>
              <a:rPr lang="en" sz="4800" i="1">
                <a:solidFill>
                  <a:srgbClr val="222222"/>
                </a:solidFill>
                <a:highlight>
                  <a:srgbClr val="FFFFFF"/>
                </a:highlight>
              </a:rPr>
              <a:t>Electronics</a:t>
            </a:r>
            <a:r>
              <a:rPr lang="en" sz="4800">
                <a:solidFill>
                  <a:srgbClr val="222222"/>
                </a:solidFill>
                <a:highlight>
                  <a:srgbClr val="FFFFFF"/>
                </a:highlight>
              </a:rPr>
              <a:t> 10.18 (2021): 2230.</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Goshen, Elinor, et al. "Feasibility study of a novel general purpose CZT-based digital SPECT camera: initial clinical results." </a:t>
            </a:r>
            <a:r>
              <a:rPr lang="en" sz="4800" i="1">
                <a:solidFill>
                  <a:srgbClr val="222222"/>
                </a:solidFill>
                <a:highlight>
                  <a:srgbClr val="FFFFFF"/>
                </a:highlight>
              </a:rPr>
              <a:t>EJNMMI physics</a:t>
            </a:r>
            <a:r>
              <a:rPr lang="en" sz="4800">
                <a:solidFill>
                  <a:srgbClr val="222222"/>
                </a:solidFill>
                <a:highlight>
                  <a:srgbClr val="FFFFFF"/>
                </a:highlight>
              </a:rPr>
              <a:t> 5.1 (2018): 1-12.</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Ogawa, Koichi, and Masaaki Muraishi. "Feasibility study on an ultra-high-resolution SPECT with CdTe detectors." </a:t>
            </a:r>
            <a:r>
              <a:rPr lang="en" sz="4800" i="1">
                <a:solidFill>
                  <a:srgbClr val="222222"/>
                </a:solidFill>
                <a:highlight>
                  <a:srgbClr val="FFFFFF"/>
                </a:highlight>
              </a:rPr>
              <a:t>IEEE Transactions on Nuclear Science</a:t>
            </a:r>
            <a:r>
              <a:rPr lang="en" sz="4800">
                <a:solidFill>
                  <a:srgbClr val="222222"/>
                </a:solidFill>
                <a:highlight>
                  <a:srgbClr val="FFFFFF"/>
                </a:highlight>
              </a:rPr>
              <a:t> 57.1 (2010): 17-24.</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Acampa, Wanda, et al. "Low-dose dynamic myocardial perfusion imaging by CZT-SPECT in the identification of obstructive coronary artery disease." </a:t>
            </a:r>
            <a:r>
              <a:rPr lang="en" sz="4800" i="1">
                <a:solidFill>
                  <a:srgbClr val="222222"/>
                </a:solidFill>
                <a:highlight>
                  <a:srgbClr val="FFFFFF"/>
                </a:highlight>
              </a:rPr>
              <a:t>European Journal of Nuclear Medicine and Molecular Imaging</a:t>
            </a:r>
            <a:r>
              <a:rPr lang="en" sz="4800">
                <a:solidFill>
                  <a:srgbClr val="222222"/>
                </a:solidFill>
                <a:highlight>
                  <a:srgbClr val="FFFFFF"/>
                </a:highlight>
              </a:rPr>
              <a:t> 47.7 (2020): 1705-1712.</a:t>
            </a:r>
            <a:endParaRPr sz="4800">
              <a:solidFill>
                <a:srgbClr val="222222"/>
              </a:solidFill>
              <a:highlight>
                <a:srgbClr val="FFFFFF"/>
              </a:highlight>
            </a:endParaRPr>
          </a:p>
          <a:p>
            <a:pPr marL="0" lvl="0" indent="0" algn="l" rtl="0">
              <a:spcBef>
                <a:spcPts val="1200"/>
              </a:spcBef>
              <a:spcAft>
                <a:spcPts val="0"/>
              </a:spcAft>
              <a:buNone/>
            </a:pPr>
            <a:r>
              <a:rPr lang="en" sz="3000">
                <a:solidFill>
                  <a:srgbClr val="000000"/>
                </a:solidFill>
              </a:rPr>
              <a:t>				</a:t>
            </a:r>
            <a:endParaRPr sz="3000">
              <a:solidFill>
                <a:srgbClr val="000000"/>
              </a:solidFil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1200"/>
              </a:spcAft>
              <a:buNone/>
            </a:pPr>
            <a:endParaRPr sz="215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4"/>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Thank you for listening</a:t>
            </a:r>
            <a:endParaRPr/>
          </a:p>
          <a:p>
            <a:pPr marL="0" lvl="0" indent="0" algn="ctr" rtl="0">
              <a:spcBef>
                <a:spcPts val="0"/>
              </a:spcBef>
              <a:spcAft>
                <a:spcPts val="0"/>
              </a:spcAft>
              <a:buNone/>
            </a:pPr>
            <a:r>
              <a:rPr lang="en"/>
              <a:t>Q&amp;A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2200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SPECT SCAN </a:t>
            </a:r>
            <a:endParaRPr/>
          </a:p>
        </p:txBody>
      </p:sp>
      <p:sp>
        <p:nvSpPr>
          <p:cNvPr id="78" name="Google Shape;78;p16"/>
          <p:cNvSpPr txBox="1">
            <a:spLocks noGrp="1"/>
          </p:cNvSpPr>
          <p:nvPr>
            <p:ph type="body" idx="1"/>
          </p:nvPr>
        </p:nvSpPr>
        <p:spPr>
          <a:xfrm>
            <a:off x="64850" y="863550"/>
            <a:ext cx="4414500" cy="3416400"/>
          </a:xfrm>
          <a:prstGeom prst="rect">
            <a:avLst/>
          </a:prstGeom>
        </p:spPr>
        <p:txBody>
          <a:bodyPr spcFirstLastPara="1" wrap="square" lIns="91425" tIns="91425" rIns="91425" bIns="91425" anchor="t" anchorCtr="0">
            <a:normAutofit fontScale="70000" lnSpcReduction="20000"/>
          </a:bodyPr>
          <a:lstStyle/>
          <a:p>
            <a:pPr marL="457200" lvl="0" indent="-299720" algn="l" rtl="0">
              <a:lnSpc>
                <a:spcPct val="200000"/>
              </a:lnSpc>
              <a:spcBef>
                <a:spcPts val="0"/>
              </a:spcBef>
              <a:spcAft>
                <a:spcPts val="0"/>
              </a:spcAft>
              <a:buSzPct val="100000"/>
              <a:buAutoNum type="arabicPeriod"/>
            </a:pPr>
            <a:r>
              <a:rPr lang="en" sz="1600" dirty="0"/>
              <a:t>SPECT stands for </a:t>
            </a:r>
            <a:r>
              <a:rPr lang="en" sz="1600" u="sng" dirty="0"/>
              <a:t>S</a:t>
            </a:r>
            <a:r>
              <a:rPr lang="en" sz="1600" dirty="0"/>
              <a:t>ingle-</a:t>
            </a:r>
            <a:r>
              <a:rPr lang="en" sz="1600" u="sng" dirty="0"/>
              <a:t>P</a:t>
            </a:r>
            <a:r>
              <a:rPr lang="en" sz="1600" dirty="0"/>
              <a:t>hoton </a:t>
            </a:r>
            <a:r>
              <a:rPr lang="en" sz="1600" u="sng" dirty="0"/>
              <a:t>E</a:t>
            </a:r>
            <a:r>
              <a:rPr lang="en" sz="1600" dirty="0"/>
              <a:t>mission </a:t>
            </a:r>
            <a:r>
              <a:rPr lang="en" sz="1600" u="sng" dirty="0"/>
              <a:t>C</a:t>
            </a:r>
            <a:r>
              <a:rPr lang="en" sz="1600" dirty="0"/>
              <a:t>omputed </a:t>
            </a:r>
            <a:r>
              <a:rPr lang="en" sz="1600" u="sng" dirty="0"/>
              <a:t>T</a:t>
            </a:r>
            <a:r>
              <a:rPr lang="en" sz="1600" dirty="0"/>
              <a:t>omography</a:t>
            </a:r>
            <a:endParaRPr sz="1600" dirty="0"/>
          </a:p>
          <a:p>
            <a:pPr marL="457200" lvl="0" indent="-299720" algn="l" rtl="0">
              <a:lnSpc>
                <a:spcPct val="200000"/>
              </a:lnSpc>
              <a:spcBef>
                <a:spcPts val="0"/>
              </a:spcBef>
              <a:spcAft>
                <a:spcPts val="0"/>
              </a:spcAft>
              <a:buSzPct val="100000"/>
              <a:buAutoNum type="arabicPeriod"/>
            </a:pPr>
            <a:r>
              <a:rPr lang="en" sz="1600" dirty="0"/>
              <a:t>Main goal is to show the blood flows throughout the tissue and organs. </a:t>
            </a:r>
            <a:endParaRPr sz="1600" dirty="0"/>
          </a:p>
          <a:p>
            <a:pPr marL="457200" lvl="0" indent="-299720" algn="l" rtl="0">
              <a:lnSpc>
                <a:spcPct val="200000"/>
              </a:lnSpc>
              <a:spcBef>
                <a:spcPts val="0"/>
              </a:spcBef>
              <a:spcAft>
                <a:spcPts val="0"/>
              </a:spcAft>
              <a:buSzPct val="100000"/>
              <a:buAutoNum type="arabicPeriod"/>
            </a:pPr>
            <a:r>
              <a:rPr lang="en" sz="1600" dirty="0"/>
              <a:t>Purpose: Addressing public mental health concerns related to psychology such as depression, suicidal ideation, Autism, seizures impact on the brain, ADHD, ADD, anxiety, and trauma. Overall making the SPECT as psychological tool for daily clinical purposes [Source: Ramandeep et al.].</a:t>
            </a:r>
            <a:endParaRPr sz="1600" dirty="0"/>
          </a:p>
          <a:p>
            <a:pPr marL="0" lvl="0" indent="0" algn="l" rtl="0">
              <a:lnSpc>
                <a:spcPct val="200000"/>
              </a:lnSpc>
              <a:spcBef>
                <a:spcPts val="1200"/>
              </a:spcBef>
              <a:spcAft>
                <a:spcPts val="1200"/>
              </a:spcAft>
              <a:buNone/>
            </a:pPr>
            <a:endParaRPr sz="1600" dirty="0"/>
          </a:p>
        </p:txBody>
      </p:sp>
      <p:pic>
        <p:nvPicPr>
          <p:cNvPr id="80" name="Google Shape;80;p16"/>
          <p:cNvPicPr preferRelativeResize="0"/>
          <p:nvPr/>
        </p:nvPicPr>
        <p:blipFill>
          <a:blip r:embed="rId3">
            <a:alphaModFix/>
          </a:blip>
          <a:stretch>
            <a:fillRect/>
          </a:stretch>
        </p:blipFill>
        <p:spPr>
          <a:xfrm>
            <a:off x="5681709" y="719091"/>
            <a:ext cx="2766976" cy="2773647"/>
          </a:xfrm>
          <a:prstGeom prst="rect">
            <a:avLst/>
          </a:prstGeom>
          <a:noFill/>
          <a:ln>
            <a:noFill/>
          </a:ln>
        </p:spPr>
      </p:pic>
      <p:sp>
        <p:nvSpPr>
          <p:cNvPr id="81" name="Google Shape;81;p16"/>
          <p:cNvSpPr txBox="1">
            <a:spLocks noGrp="1"/>
          </p:cNvSpPr>
          <p:nvPr>
            <p:ph type="body" idx="2"/>
          </p:nvPr>
        </p:nvSpPr>
        <p:spPr>
          <a:xfrm>
            <a:off x="5681709" y="3628400"/>
            <a:ext cx="2252100" cy="468600"/>
          </a:xfrm>
          <a:prstGeom prst="rect">
            <a:avLst/>
          </a:prstGeom>
        </p:spPr>
        <p:txBody>
          <a:bodyPr spcFirstLastPara="1" wrap="square" lIns="91425" tIns="91425" rIns="91425" bIns="91425" anchor="t" anchorCtr="0">
            <a:normAutofit fontScale="25000" lnSpcReduction="20000"/>
          </a:bodyPr>
          <a:lstStyle/>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Utah School of Medicine</a:t>
            </a:r>
            <a:endParaRPr sz="2817"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Creator: </a:t>
            </a:r>
            <a:r>
              <a:rPr lang="en" sz="2817" dirty="0" err="1">
                <a:solidFill>
                  <a:schemeClr val="dk1"/>
                </a:solidFill>
                <a:latin typeface="Times New Roman"/>
                <a:ea typeface="Times New Roman"/>
                <a:cs typeface="Times New Roman"/>
                <a:sym typeface="Times New Roman"/>
              </a:rPr>
              <a:t>wenht</a:t>
            </a:r>
            <a:r>
              <a:rPr lang="en" sz="2817" dirty="0">
                <a:solidFill>
                  <a:schemeClr val="dk1"/>
                </a:solidFill>
                <a:latin typeface="Times New Roman"/>
                <a:ea typeface="Times New Roman"/>
                <a:cs typeface="Times New Roman"/>
                <a:sym typeface="Times New Roman"/>
              </a:rPr>
              <a:t> | Credit: Getty Images/</a:t>
            </a:r>
            <a:r>
              <a:rPr lang="en" sz="2817" dirty="0" err="1">
                <a:solidFill>
                  <a:schemeClr val="dk1"/>
                </a:solidFill>
                <a:latin typeface="Times New Roman"/>
                <a:ea typeface="Times New Roman"/>
                <a:cs typeface="Times New Roman"/>
                <a:sym typeface="Times New Roman"/>
              </a:rPr>
              <a:t>iStockphoto</a:t>
            </a:r>
            <a:endParaRPr sz="2817"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Copyright: </a:t>
            </a:r>
            <a:r>
              <a:rPr lang="en" sz="2817" dirty="0" err="1">
                <a:solidFill>
                  <a:schemeClr val="dk1"/>
                </a:solidFill>
                <a:latin typeface="Times New Roman"/>
                <a:ea typeface="Times New Roman"/>
                <a:cs typeface="Times New Roman"/>
                <a:sym typeface="Times New Roman"/>
              </a:rPr>
              <a:t>wenht</a:t>
            </a:r>
            <a:endParaRPr sz="2817" dirty="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923900"/>
            <a:ext cx="8520600" cy="3350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solidFill>
                  <a:schemeClr val="dk1"/>
                </a:solidFill>
              </a:rPr>
              <a:t>Our objective is to create a pathway for SPECT to become a vital technique in mental health services. </a:t>
            </a:r>
            <a:r>
              <a:rPr lang="en"/>
              <a:t> </a:t>
            </a:r>
            <a:endParaRPr/>
          </a:p>
          <a:p>
            <a:pPr marL="0" lvl="0" indent="0" algn="l" rtl="0">
              <a:spcBef>
                <a:spcPts val="1200"/>
              </a:spcBef>
              <a:spcAft>
                <a:spcPts val="0"/>
              </a:spcAft>
              <a:buNone/>
            </a:pPr>
            <a:endParaRPr sz="1600" i="1"/>
          </a:p>
          <a:p>
            <a:pPr marL="0" lvl="0" indent="0" algn="l" rtl="0">
              <a:spcBef>
                <a:spcPts val="1200"/>
              </a:spcBef>
              <a:spcAft>
                <a:spcPts val="0"/>
              </a:spcAft>
              <a:buNone/>
            </a:pPr>
            <a:endParaRPr sz="1600" i="1"/>
          </a:p>
          <a:p>
            <a:pPr marL="0" lvl="0" indent="0" algn="ctr" rtl="0">
              <a:spcBef>
                <a:spcPts val="1200"/>
              </a:spcBef>
              <a:spcAft>
                <a:spcPts val="0"/>
              </a:spcAft>
              <a:buNone/>
            </a:pPr>
            <a:r>
              <a:rPr lang="en" sz="1600" i="1"/>
              <a:t>“Overall, the goal is to make the imaging faster, better, safer,</a:t>
            </a:r>
            <a:endParaRPr sz="1600" i="1"/>
          </a:p>
          <a:p>
            <a:pPr marL="0" lvl="0" indent="0" algn="ctr" rtl="0">
              <a:spcBef>
                <a:spcPts val="1200"/>
              </a:spcBef>
              <a:spcAft>
                <a:spcPts val="0"/>
              </a:spcAft>
              <a:buNone/>
            </a:pPr>
            <a:r>
              <a:rPr lang="en" sz="1600" i="1"/>
              <a:t>smaller, cheaper, accessible.[22]”</a:t>
            </a:r>
            <a:endParaRPr sz="1600" i="1"/>
          </a:p>
          <a:p>
            <a:pPr marL="457200" lvl="0" indent="-322580" algn="ctr" rtl="0">
              <a:spcBef>
                <a:spcPts val="1200"/>
              </a:spcBef>
              <a:spcAft>
                <a:spcPts val="0"/>
              </a:spcAft>
              <a:buSzPct val="100000"/>
              <a:buChar char="-"/>
            </a:pPr>
            <a:r>
              <a:rPr lang="en" sz="1600" i="1"/>
              <a:t>Ramandeep Bagri</a:t>
            </a:r>
            <a:endParaRPr sz="691" i="1"/>
          </a:p>
          <a:p>
            <a:pPr marL="0" lvl="0" indent="0" algn="ctr" rtl="0">
              <a:spcBef>
                <a:spcPts val="1200"/>
              </a:spcBef>
              <a:spcAft>
                <a:spcPts val="0"/>
              </a:spcAft>
              <a:buNone/>
            </a:pPr>
            <a:endParaRPr sz="1600" i="1"/>
          </a:p>
          <a:p>
            <a:pPr marL="0" lvl="0" indent="0" algn="ctr" rtl="0">
              <a:spcBef>
                <a:spcPts val="1200"/>
              </a:spcBef>
              <a:spcAft>
                <a:spcPts val="1200"/>
              </a:spcAft>
              <a:buNone/>
            </a:pPr>
            <a:endParaRPr/>
          </a:p>
        </p:txBody>
      </p:sp>
      <p:sp>
        <p:nvSpPr>
          <p:cNvPr id="87" name="Google Shape;87;p17"/>
          <p:cNvSpPr txBox="1"/>
          <p:nvPr/>
        </p:nvSpPr>
        <p:spPr>
          <a:xfrm>
            <a:off x="3199925" y="3831325"/>
            <a:ext cx="2877900" cy="742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491" i="1">
                <a:solidFill>
                  <a:schemeClr val="accent3"/>
                </a:solidFill>
                <a:latin typeface="Proxima Nova"/>
                <a:ea typeface="Proxima Nova"/>
                <a:cs typeface="Proxima Nova"/>
                <a:sym typeface="Proxima Nova"/>
              </a:rPr>
              <a:t>[22] Session 1, ENIIUSRA Session 1. You tube channel: NIBIB Gov. Approximated</a:t>
            </a:r>
            <a:endParaRPr sz="491" i="1">
              <a:solidFill>
                <a:schemeClr val="accent3"/>
              </a:solidFill>
              <a:latin typeface="Proxima Nova"/>
              <a:ea typeface="Proxima Nova"/>
              <a:cs typeface="Proxima Nova"/>
              <a:sym typeface="Proxima Nova"/>
            </a:endParaRPr>
          </a:p>
          <a:p>
            <a:pPr marL="0" lvl="0" indent="0" algn="ctr" rtl="0">
              <a:lnSpc>
                <a:spcPct val="115000"/>
              </a:lnSpc>
              <a:spcBef>
                <a:spcPts val="1200"/>
              </a:spcBef>
              <a:spcAft>
                <a:spcPts val="0"/>
              </a:spcAft>
              <a:buNone/>
            </a:pPr>
            <a:r>
              <a:rPr lang="en" sz="491" i="1">
                <a:solidFill>
                  <a:schemeClr val="accent3"/>
                </a:solidFill>
                <a:latin typeface="Proxima Nova"/>
                <a:ea typeface="Proxima Nova"/>
                <a:cs typeface="Proxima Nova"/>
                <a:sym typeface="Proxima Nova"/>
              </a:rPr>
              <a:t>Accessed 19 April 2022. [Online]. Available: https://www.youtube.com/watch?v=</a:t>
            </a:r>
            <a:endParaRPr sz="491" i="1">
              <a:solidFill>
                <a:schemeClr val="accent3"/>
              </a:solidFill>
              <a:latin typeface="Proxima Nova"/>
              <a:ea typeface="Proxima Nova"/>
              <a:cs typeface="Proxima Nova"/>
              <a:sym typeface="Proxima Nova"/>
            </a:endParaRPr>
          </a:p>
          <a:p>
            <a:pPr marL="0" lvl="0" indent="0" algn="ctr" rtl="0">
              <a:lnSpc>
                <a:spcPct val="115000"/>
              </a:lnSpc>
              <a:spcBef>
                <a:spcPts val="1200"/>
              </a:spcBef>
              <a:spcAft>
                <a:spcPts val="1200"/>
              </a:spcAft>
              <a:buNone/>
            </a:pPr>
            <a:r>
              <a:rPr lang="en" sz="491" i="1">
                <a:solidFill>
                  <a:schemeClr val="accent3"/>
                </a:solidFill>
                <a:latin typeface="Proxima Nova"/>
                <a:ea typeface="Proxima Nova"/>
                <a:cs typeface="Proxima Nova"/>
                <a:sym typeface="Proxima Nova"/>
              </a:rPr>
              <a:t>MSDKGR4gSFQ</a:t>
            </a:r>
            <a:endParaRPr sz="12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Background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body" idx="1"/>
          </p:nvPr>
        </p:nvSpPr>
        <p:spPr>
          <a:xfrm>
            <a:off x="169550" y="111675"/>
            <a:ext cx="6261300" cy="48783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AutoNum type="arabicPeriod"/>
            </a:pPr>
            <a:r>
              <a:rPr lang="en" sz="1800" dirty="0"/>
              <a:t>First displayed in 1977, Conventional SPECT</a:t>
            </a:r>
            <a:endParaRPr sz="1800" dirty="0"/>
          </a:p>
          <a:p>
            <a:pPr marL="457200" lvl="0" indent="-342900" algn="l" rtl="0">
              <a:lnSpc>
                <a:spcPct val="100000"/>
              </a:lnSpc>
              <a:spcBef>
                <a:spcPts val="0"/>
              </a:spcBef>
              <a:spcAft>
                <a:spcPts val="0"/>
              </a:spcAft>
              <a:buSzPts val="1800"/>
              <a:buAutoNum type="arabicPeriod"/>
            </a:pPr>
            <a:r>
              <a:rPr lang="en" sz="1800" dirty="0"/>
              <a:t>Based on case study by UCSC Alumni [Source: Bagri et al., 2022]</a:t>
            </a:r>
            <a:endParaRPr sz="1800" dirty="0"/>
          </a:p>
          <a:p>
            <a:pPr marL="457200" lvl="0" indent="-342900" algn="l" rtl="0">
              <a:spcBef>
                <a:spcPts val="0"/>
              </a:spcBef>
              <a:spcAft>
                <a:spcPts val="0"/>
              </a:spcAft>
              <a:buSzPts val="1800"/>
              <a:buAutoNum type="arabicPeriod"/>
            </a:pPr>
            <a:r>
              <a:rPr lang="en" sz="1800" b="1" dirty="0"/>
              <a:t>Components of SPECT</a:t>
            </a:r>
            <a:r>
              <a:rPr lang="en" sz="1800" dirty="0"/>
              <a:t> [Source: Mike Hill, online] (Indirect radiation): </a:t>
            </a:r>
            <a:endParaRPr sz="1800" dirty="0"/>
          </a:p>
          <a:p>
            <a:pPr marL="914400" lvl="1" indent="-342900" algn="l" rtl="0">
              <a:spcBef>
                <a:spcPts val="0"/>
              </a:spcBef>
              <a:spcAft>
                <a:spcPts val="0"/>
              </a:spcAft>
              <a:buSzPts val="1800"/>
              <a:buAutoNum type="alphaLcPeriod"/>
            </a:pPr>
            <a:r>
              <a:rPr lang="en" sz="1800" dirty="0"/>
              <a:t>Collimator (lead-Parallel hole)</a:t>
            </a:r>
            <a:endParaRPr sz="1800" dirty="0"/>
          </a:p>
          <a:p>
            <a:pPr marL="914400" lvl="1" indent="-342900" algn="l" rtl="0">
              <a:spcBef>
                <a:spcPts val="0"/>
              </a:spcBef>
              <a:spcAft>
                <a:spcPts val="0"/>
              </a:spcAft>
              <a:buSzPts val="1800"/>
              <a:buAutoNum type="alphaLcPeriod"/>
            </a:pPr>
            <a:r>
              <a:rPr lang="en" sz="1800" dirty="0"/>
              <a:t>Scintillation camera, </a:t>
            </a:r>
            <a:endParaRPr sz="1800" dirty="0"/>
          </a:p>
          <a:p>
            <a:pPr marL="914400" lvl="1" indent="-342900" algn="l" rtl="0">
              <a:spcBef>
                <a:spcPts val="0"/>
              </a:spcBef>
              <a:spcAft>
                <a:spcPts val="0"/>
              </a:spcAft>
              <a:buSzPts val="1800"/>
              <a:buAutoNum type="alphaLcPeriod"/>
            </a:pPr>
            <a:r>
              <a:rPr lang="en" sz="1800" dirty="0"/>
              <a:t>Photomultiplier Tube, </a:t>
            </a:r>
            <a:endParaRPr sz="1800" dirty="0"/>
          </a:p>
          <a:p>
            <a:pPr marL="914400" lvl="1" indent="-342900" algn="l" rtl="0">
              <a:spcBef>
                <a:spcPts val="0"/>
              </a:spcBef>
              <a:spcAft>
                <a:spcPts val="0"/>
              </a:spcAft>
              <a:buSzPts val="1800"/>
              <a:buAutoNum type="alphaLcPeriod"/>
            </a:pPr>
            <a:r>
              <a:rPr lang="en" sz="1800" dirty="0"/>
              <a:t>Photodetector array. </a:t>
            </a:r>
            <a:endParaRPr sz="1800" dirty="0"/>
          </a:p>
          <a:p>
            <a:pPr marL="457200" lvl="0" indent="-342900" algn="l" rtl="0">
              <a:spcBef>
                <a:spcPts val="0"/>
              </a:spcBef>
              <a:spcAft>
                <a:spcPts val="0"/>
              </a:spcAft>
              <a:buSzPts val="1800"/>
              <a:buAutoNum type="arabicPeriod"/>
            </a:pPr>
            <a:r>
              <a:rPr lang="en" sz="1800" b="1" dirty="0"/>
              <a:t>Limitation </a:t>
            </a:r>
            <a:r>
              <a:rPr lang="en" sz="1800" dirty="0"/>
              <a:t>[Source: </a:t>
            </a:r>
            <a:r>
              <a:rPr lang="en" sz="1800" dirty="0" err="1"/>
              <a:t>Sharir</a:t>
            </a:r>
            <a:r>
              <a:rPr lang="en" sz="1800" dirty="0"/>
              <a:t>, 2010]</a:t>
            </a:r>
            <a:endParaRPr sz="1800" dirty="0"/>
          </a:p>
          <a:p>
            <a:pPr marL="914400" lvl="1" indent="-342900" algn="l" rtl="0">
              <a:spcBef>
                <a:spcPts val="0"/>
              </a:spcBef>
              <a:spcAft>
                <a:spcPts val="0"/>
              </a:spcAft>
              <a:buSzPts val="1800"/>
              <a:buAutoNum type="alphaLcPeriod"/>
            </a:pPr>
            <a:r>
              <a:rPr lang="en" sz="1800" dirty="0"/>
              <a:t>Degrades the performance (due to collimator)</a:t>
            </a:r>
            <a:endParaRPr sz="1800" dirty="0"/>
          </a:p>
          <a:p>
            <a:pPr marL="914400" lvl="1" indent="-342900" algn="l" rtl="0">
              <a:spcBef>
                <a:spcPts val="0"/>
              </a:spcBef>
              <a:spcAft>
                <a:spcPts val="0"/>
              </a:spcAft>
              <a:buSzPts val="1800"/>
              <a:buAutoNum type="alphaLcPeriod"/>
            </a:pPr>
            <a:r>
              <a:rPr lang="en" sz="1800" dirty="0"/>
              <a:t>Limited energy resolution</a:t>
            </a:r>
            <a:endParaRPr sz="1800" dirty="0"/>
          </a:p>
          <a:p>
            <a:pPr marL="914400" lvl="1" indent="-342900" algn="l" rtl="0">
              <a:spcBef>
                <a:spcPts val="0"/>
              </a:spcBef>
              <a:spcAft>
                <a:spcPts val="0"/>
              </a:spcAft>
              <a:buSzPts val="1800"/>
              <a:buAutoNum type="alphaLcPeriod"/>
            </a:pPr>
            <a:r>
              <a:rPr lang="en" sz="1800" dirty="0"/>
              <a:t>Reduced spatial resolution: Depends on the geometry of the collimator </a:t>
            </a:r>
            <a:endParaRPr sz="1800" dirty="0"/>
          </a:p>
          <a:p>
            <a:pPr marL="914400" lvl="1" indent="-342900" algn="l" rtl="0">
              <a:spcBef>
                <a:spcPts val="0"/>
              </a:spcBef>
              <a:spcAft>
                <a:spcPts val="0"/>
              </a:spcAft>
              <a:buSzPts val="1800"/>
              <a:buAutoNum type="alphaLcPeriod"/>
            </a:pPr>
            <a:r>
              <a:rPr lang="en" sz="1800" dirty="0"/>
              <a:t>Limited number of Photomultipliers</a:t>
            </a:r>
            <a:endParaRPr sz="1800" dirty="0"/>
          </a:p>
          <a:p>
            <a:pPr marL="914400" lvl="1" indent="-342900" algn="l" rtl="0">
              <a:spcBef>
                <a:spcPts val="0"/>
              </a:spcBef>
              <a:spcAft>
                <a:spcPts val="0"/>
              </a:spcAft>
              <a:buSzPts val="1800"/>
              <a:buAutoNum type="alphaLcPeriod"/>
            </a:pPr>
            <a:r>
              <a:rPr lang="en" sz="1800" dirty="0"/>
              <a:t>Low sensitivity, large dosage, </a:t>
            </a:r>
            <a:endParaRPr sz="1800" dirty="0"/>
          </a:p>
          <a:p>
            <a:pPr marL="914400" lvl="1" indent="-342900" algn="l" rtl="0">
              <a:spcBef>
                <a:spcPts val="0"/>
              </a:spcBef>
              <a:spcAft>
                <a:spcPts val="0"/>
              </a:spcAft>
              <a:buSzPts val="1800"/>
              <a:buAutoNum type="alphaLcPeriod"/>
            </a:pPr>
            <a:r>
              <a:rPr lang="en" sz="1800" dirty="0"/>
              <a:t>Increased time for imaging </a:t>
            </a:r>
            <a:endParaRPr sz="1800" dirty="0"/>
          </a:p>
        </p:txBody>
      </p:sp>
      <p:pic>
        <p:nvPicPr>
          <p:cNvPr id="98" name="Google Shape;98;p19"/>
          <p:cNvPicPr preferRelativeResize="0"/>
          <p:nvPr/>
        </p:nvPicPr>
        <p:blipFill>
          <a:blip r:embed="rId3">
            <a:alphaModFix/>
          </a:blip>
          <a:stretch>
            <a:fillRect/>
          </a:stretch>
        </p:blipFill>
        <p:spPr>
          <a:xfrm>
            <a:off x="6539350" y="111675"/>
            <a:ext cx="2529049" cy="1800374"/>
          </a:xfrm>
          <a:prstGeom prst="rect">
            <a:avLst/>
          </a:prstGeom>
          <a:noFill/>
          <a:ln>
            <a:noFill/>
          </a:ln>
        </p:spPr>
      </p:pic>
      <p:sp>
        <p:nvSpPr>
          <p:cNvPr id="99" name="Google Shape;99;p19"/>
          <p:cNvSpPr txBox="1"/>
          <p:nvPr/>
        </p:nvSpPr>
        <p:spPr>
          <a:xfrm>
            <a:off x="6539350" y="1990975"/>
            <a:ext cx="16347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dirty="0">
                <a:solidFill>
                  <a:schemeClr val="dk1"/>
                </a:solidFill>
                <a:latin typeface="Times New Roman"/>
                <a:ea typeface="Times New Roman"/>
                <a:cs typeface="Times New Roman"/>
                <a:sym typeface="Times New Roman"/>
              </a:rPr>
              <a:t>Rectilinear Scanner (adapted from </a:t>
            </a:r>
            <a:r>
              <a:rPr lang="en" sz="600" dirty="0">
                <a:latin typeface="Times New Roman"/>
                <a:ea typeface="Times New Roman"/>
                <a:cs typeface="Times New Roman"/>
                <a:sym typeface="Times New Roman"/>
              </a:rPr>
              <a:t>Blahd,1996</a:t>
            </a:r>
            <a:endParaRPr sz="600" dirty="0">
              <a:solidFill>
                <a:schemeClr val="dk1"/>
              </a:solidFill>
              <a:latin typeface="Times New Roman"/>
              <a:ea typeface="Times New Roman"/>
              <a:cs typeface="Times New Roman"/>
              <a:sym typeface="Times New Roman"/>
            </a:endParaRPr>
          </a:p>
        </p:txBody>
      </p:sp>
      <p:pic>
        <p:nvPicPr>
          <p:cNvPr id="100" name="Google Shape;100;p19"/>
          <p:cNvPicPr preferRelativeResize="0"/>
          <p:nvPr/>
        </p:nvPicPr>
        <p:blipFill rotWithShape="1">
          <a:blip r:embed="rId4">
            <a:alphaModFix/>
          </a:blip>
          <a:srcRect r="47737" b="67794"/>
          <a:stretch/>
        </p:blipFill>
        <p:spPr>
          <a:xfrm>
            <a:off x="5606962" y="3419825"/>
            <a:ext cx="3118875" cy="1672401"/>
          </a:xfrm>
          <a:prstGeom prst="rect">
            <a:avLst/>
          </a:prstGeom>
          <a:noFill/>
          <a:ln>
            <a:noFill/>
          </a:ln>
        </p:spPr>
      </p:pic>
      <p:sp>
        <p:nvSpPr>
          <p:cNvPr id="101" name="Google Shape;101;p19"/>
          <p:cNvSpPr txBox="1"/>
          <p:nvPr/>
        </p:nvSpPr>
        <p:spPr>
          <a:xfrm>
            <a:off x="5868450" y="2681525"/>
            <a:ext cx="1634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0000FF"/>
                </a:solidFill>
                <a:latin typeface="Proxima Nova"/>
                <a:ea typeface="Proxima Nova"/>
                <a:cs typeface="Proxima Nova"/>
                <a:sym typeface="Proxima Nova"/>
              </a:rPr>
              <a:t>Collimator (Lead - Parallel hole)</a:t>
            </a:r>
            <a:endParaRPr b="1">
              <a:solidFill>
                <a:srgbClr val="0000FF"/>
              </a:solidFill>
              <a:latin typeface="Proxima Nova"/>
              <a:ea typeface="Proxima Nova"/>
              <a:cs typeface="Proxima Nova"/>
              <a:sym typeface="Proxima Nova"/>
            </a:endParaRPr>
          </a:p>
        </p:txBody>
      </p:sp>
      <p:pic>
        <p:nvPicPr>
          <p:cNvPr id="102" name="Google Shape;102;p19"/>
          <p:cNvPicPr preferRelativeResize="0"/>
          <p:nvPr/>
        </p:nvPicPr>
        <p:blipFill>
          <a:blip r:embed="rId5">
            <a:alphaModFix/>
          </a:blip>
          <a:stretch>
            <a:fillRect/>
          </a:stretch>
        </p:blipFill>
        <p:spPr>
          <a:xfrm>
            <a:off x="7621898" y="2429688"/>
            <a:ext cx="1395800" cy="1119274"/>
          </a:xfrm>
          <a:prstGeom prst="rect">
            <a:avLst/>
          </a:prstGeom>
          <a:noFill/>
          <a:ln>
            <a:noFill/>
          </a:ln>
        </p:spPr>
      </p:pic>
      <p:sp>
        <p:nvSpPr>
          <p:cNvPr id="8" name="Google Shape;113;p20">
            <a:extLst>
              <a:ext uri="{FF2B5EF4-FFF2-40B4-BE49-F238E27FC236}">
                <a16:creationId xmlns:a16="http://schemas.microsoft.com/office/drawing/2014/main" id="{60AF6006-2F40-B656-201B-00D83F52A2B7}"/>
              </a:ext>
            </a:extLst>
          </p:cNvPr>
          <p:cNvSpPr txBox="1"/>
          <p:nvPr/>
        </p:nvSpPr>
        <p:spPr>
          <a:xfrm>
            <a:off x="7413250" y="4789084"/>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
        <p:nvSpPr>
          <p:cNvPr id="9" name="Google Shape;113;p20">
            <a:extLst>
              <a:ext uri="{FF2B5EF4-FFF2-40B4-BE49-F238E27FC236}">
                <a16:creationId xmlns:a16="http://schemas.microsoft.com/office/drawing/2014/main" id="{E648509E-A60B-0A48-4265-946CAFA6E10E}"/>
              </a:ext>
            </a:extLst>
          </p:cNvPr>
          <p:cNvSpPr txBox="1"/>
          <p:nvPr/>
        </p:nvSpPr>
        <p:spPr>
          <a:xfrm>
            <a:off x="7546799" y="2163996"/>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1096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Background advancements are based on following</a:t>
            </a:r>
            <a:endParaRPr/>
          </a:p>
        </p:txBody>
      </p:sp>
      <p:sp>
        <p:nvSpPr>
          <p:cNvPr id="108" name="Google Shape;108;p20"/>
          <p:cNvSpPr txBox="1">
            <a:spLocks noGrp="1"/>
          </p:cNvSpPr>
          <p:nvPr>
            <p:ph type="body" idx="1"/>
          </p:nvPr>
        </p:nvSpPr>
        <p:spPr>
          <a:xfrm>
            <a:off x="104725" y="1135500"/>
            <a:ext cx="8832300" cy="34164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AutoNum type="arabicPeriod"/>
            </a:pPr>
            <a:r>
              <a:rPr lang="en" sz="1900"/>
              <a:t>Advanced material for Collimators</a:t>
            </a:r>
            <a:endParaRPr sz="1900"/>
          </a:p>
          <a:p>
            <a:pPr marL="457200" lvl="0" indent="-349250" algn="l" rtl="0">
              <a:spcBef>
                <a:spcPts val="0"/>
              </a:spcBef>
              <a:spcAft>
                <a:spcPts val="0"/>
              </a:spcAft>
              <a:buSzPts val="1900"/>
              <a:buAutoNum type="arabicPeriod"/>
            </a:pPr>
            <a:r>
              <a:rPr lang="en" sz="1900"/>
              <a:t>Different types of Collimater</a:t>
            </a:r>
            <a:endParaRPr sz="1900"/>
          </a:p>
          <a:p>
            <a:pPr marL="457200" lvl="0" indent="-349250" algn="l" rtl="0">
              <a:spcBef>
                <a:spcPts val="0"/>
              </a:spcBef>
              <a:spcAft>
                <a:spcPts val="0"/>
              </a:spcAft>
              <a:buSzPts val="1900"/>
              <a:buAutoNum type="arabicPeriod"/>
            </a:pPr>
            <a:r>
              <a:rPr lang="en" sz="1900"/>
              <a:t>Different geometry approach </a:t>
            </a:r>
            <a:endParaRPr sz="1900"/>
          </a:p>
          <a:p>
            <a:pPr marL="457200" lvl="0" indent="-349250" algn="l" rtl="0">
              <a:spcBef>
                <a:spcPts val="0"/>
              </a:spcBef>
              <a:spcAft>
                <a:spcPts val="0"/>
              </a:spcAft>
              <a:buSzPts val="1900"/>
              <a:buAutoNum type="arabicPeriod"/>
            </a:pPr>
            <a:r>
              <a:rPr lang="en" sz="1900"/>
              <a:t>Different intrinsic properties of the crystal or semiconductor material</a:t>
            </a:r>
            <a:endParaRPr sz="1900"/>
          </a:p>
          <a:p>
            <a:pPr marL="457200" lvl="0" indent="0" algn="l" rtl="0">
              <a:spcBef>
                <a:spcPts val="1200"/>
              </a:spcBef>
              <a:spcAft>
                <a:spcPts val="1200"/>
              </a:spcAft>
              <a:buNone/>
            </a:pPr>
            <a:endParaRPr/>
          </a:p>
        </p:txBody>
      </p:sp>
      <p:pic>
        <p:nvPicPr>
          <p:cNvPr id="109" name="Google Shape;109;p20"/>
          <p:cNvPicPr preferRelativeResize="0"/>
          <p:nvPr/>
        </p:nvPicPr>
        <p:blipFill>
          <a:blip r:embed="rId3">
            <a:alphaModFix/>
          </a:blip>
          <a:stretch>
            <a:fillRect/>
          </a:stretch>
        </p:blipFill>
        <p:spPr>
          <a:xfrm>
            <a:off x="158325" y="3548513"/>
            <a:ext cx="4115476" cy="1119287"/>
          </a:xfrm>
          <a:prstGeom prst="rect">
            <a:avLst/>
          </a:prstGeom>
          <a:noFill/>
          <a:ln>
            <a:noFill/>
          </a:ln>
        </p:spPr>
      </p:pic>
      <p:sp>
        <p:nvSpPr>
          <p:cNvPr id="110" name="Google Shape;110;p20"/>
          <p:cNvSpPr txBox="1"/>
          <p:nvPr/>
        </p:nvSpPr>
        <p:spPr>
          <a:xfrm>
            <a:off x="311700" y="3881400"/>
            <a:ext cx="39621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lnSpc>
                <a:spcPct val="115000"/>
              </a:lnSpc>
              <a:spcBef>
                <a:spcPts val="1200"/>
              </a:spcBef>
              <a:spcAft>
                <a:spcPts val="1200"/>
              </a:spcAft>
              <a:buNone/>
            </a:pPr>
            <a:r>
              <a:rPr lang="en" sz="1200">
                <a:latin typeface="Proxima Nova"/>
                <a:ea typeface="Proxima Nova"/>
                <a:cs typeface="Proxima Nova"/>
                <a:sym typeface="Proxima Nova"/>
              </a:rPr>
              <a:t>Spectrum Dynamics </a:t>
            </a:r>
            <a:r>
              <a:rPr lang="en" sz="1300">
                <a:latin typeface="Proxima Nova"/>
                <a:ea typeface="Proxima Nova"/>
                <a:cs typeface="Proxima Nova"/>
                <a:sym typeface="Proxima Nova"/>
              </a:rPr>
              <a:t>- </a:t>
            </a:r>
            <a:r>
              <a:rPr lang="en" sz="1600">
                <a:latin typeface="Proxima Nova"/>
                <a:ea typeface="Proxima Nova"/>
                <a:cs typeface="Proxima Nova"/>
                <a:sym typeface="Proxima Nova"/>
              </a:rPr>
              <a:t>SPECT, </a:t>
            </a:r>
            <a:r>
              <a:rPr lang="en" sz="1200">
                <a:solidFill>
                  <a:srgbClr val="222222"/>
                </a:solidFill>
                <a:highlight>
                  <a:srgbClr val="FFFFFF"/>
                </a:highlight>
                <a:latin typeface="Proxima Nova"/>
                <a:ea typeface="Proxima Nova"/>
                <a:cs typeface="Proxima Nova"/>
                <a:sym typeface="Proxima Nova"/>
              </a:rPr>
              <a:t>Gambhir 2009</a:t>
            </a:r>
            <a:endParaRPr sz="1200">
              <a:latin typeface="Proxima Nova"/>
              <a:ea typeface="Proxima Nova"/>
              <a:cs typeface="Proxima Nova"/>
              <a:sym typeface="Proxima Nova"/>
            </a:endParaRPr>
          </a:p>
        </p:txBody>
      </p:sp>
      <p:pic>
        <p:nvPicPr>
          <p:cNvPr id="111" name="Google Shape;111;p20"/>
          <p:cNvPicPr preferRelativeResize="0"/>
          <p:nvPr/>
        </p:nvPicPr>
        <p:blipFill>
          <a:blip r:embed="rId4">
            <a:alphaModFix/>
          </a:blip>
          <a:stretch>
            <a:fillRect/>
          </a:stretch>
        </p:blipFill>
        <p:spPr>
          <a:xfrm>
            <a:off x="4495202" y="2656463"/>
            <a:ext cx="2747649" cy="2390901"/>
          </a:xfrm>
          <a:prstGeom prst="rect">
            <a:avLst/>
          </a:prstGeom>
          <a:noFill/>
          <a:ln>
            <a:noFill/>
          </a:ln>
        </p:spPr>
      </p:pic>
      <p:pic>
        <p:nvPicPr>
          <p:cNvPr id="112" name="Google Shape;112;p20"/>
          <p:cNvPicPr preferRelativeResize="0"/>
          <p:nvPr/>
        </p:nvPicPr>
        <p:blipFill>
          <a:blip r:embed="rId5">
            <a:alphaModFix/>
          </a:blip>
          <a:stretch>
            <a:fillRect/>
          </a:stretch>
        </p:blipFill>
        <p:spPr>
          <a:xfrm>
            <a:off x="5322975" y="600650"/>
            <a:ext cx="3665176" cy="1654175"/>
          </a:xfrm>
          <a:prstGeom prst="rect">
            <a:avLst/>
          </a:prstGeom>
          <a:noFill/>
          <a:ln>
            <a:noFill/>
          </a:ln>
        </p:spPr>
      </p:pic>
      <p:sp>
        <p:nvSpPr>
          <p:cNvPr id="113" name="Google Shape;113;p20"/>
          <p:cNvSpPr txBox="1"/>
          <p:nvPr/>
        </p:nvSpPr>
        <p:spPr>
          <a:xfrm>
            <a:off x="7130225" y="4739575"/>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
        <p:nvSpPr>
          <p:cNvPr id="114" name="Google Shape;114;p20"/>
          <p:cNvSpPr txBox="1"/>
          <p:nvPr/>
        </p:nvSpPr>
        <p:spPr>
          <a:xfrm>
            <a:off x="7914150" y="292850"/>
            <a:ext cx="10740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800">
                <a:latin typeface="Proxima Nova"/>
                <a:ea typeface="Proxima Nova"/>
                <a:cs typeface="Proxima Nova"/>
                <a:sym typeface="Proxima Nova"/>
              </a:rPr>
              <a:t>Gambhir, 2009</a:t>
            </a:r>
            <a:endParaRPr sz="800"/>
          </a:p>
        </p:txBody>
      </p:sp>
      <p:sp>
        <p:nvSpPr>
          <p:cNvPr id="2" name="TextBox 1">
            <a:extLst>
              <a:ext uri="{FF2B5EF4-FFF2-40B4-BE49-F238E27FC236}">
                <a16:creationId xmlns:a16="http://schemas.microsoft.com/office/drawing/2014/main" id="{56BC3C82-BA8F-57A2-33A0-119647D72F01}"/>
              </a:ext>
            </a:extLst>
          </p:cNvPr>
          <p:cNvSpPr txBox="1"/>
          <p:nvPr/>
        </p:nvSpPr>
        <p:spPr>
          <a:xfrm>
            <a:off x="158325" y="4739575"/>
            <a:ext cx="3132837" cy="215444"/>
          </a:xfrm>
          <a:prstGeom prst="rect">
            <a:avLst/>
          </a:prstGeom>
          <a:noFill/>
        </p:spPr>
        <p:txBody>
          <a:bodyPr wrap="square" rtlCol="0">
            <a:spAutoFit/>
          </a:bodyPr>
          <a:lstStyle/>
          <a:p>
            <a:r>
              <a:rPr lang="en-US" sz="800" dirty="0"/>
              <a:t>Source: </a:t>
            </a:r>
            <a:r>
              <a:rPr lang="en" sz="800" dirty="0">
                <a:solidFill>
                  <a:srgbClr val="222222"/>
                </a:solidFill>
                <a:highlight>
                  <a:srgbClr val="FFFFFF"/>
                </a:highlight>
              </a:rPr>
              <a:t>Gambhir, Sanjiv S., et al, 2009</a:t>
            </a:r>
            <a:endParaRPr lang="en-US" sz="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Advancements of SPECT</a:t>
            </a:r>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1160</TotalTime>
  <Words>1837</Words>
  <Application>Microsoft Macintosh PowerPoint</Application>
  <PresentationFormat>On-screen Show (16:9)</PresentationFormat>
  <Paragraphs>227</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Times New Roman</vt:lpstr>
      <vt:lpstr>Proxima Nova</vt:lpstr>
      <vt:lpstr>Arial</vt:lpstr>
      <vt:lpstr>Spearmint</vt:lpstr>
      <vt:lpstr>SPECT </vt:lpstr>
      <vt:lpstr>Agenda</vt:lpstr>
      <vt:lpstr>Introduction</vt:lpstr>
      <vt:lpstr>SPECT SCAN </vt:lpstr>
      <vt:lpstr>PowerPoint Presentation</vt:lpstr>
      <vt:lpstr>Background</vt:lpstr>
      <vt:lpstr>PowerPoint Presentation</vt:lpstr>
      <vt:lpstr>Background advancements are based on following</vt:lpstr>
      <vt:lpstr>Advancements of SPECT</vt:lpstr>
      <vt:lpstr>PowerPoint Presentation</vt:lpstr>
      <vt:lpstr>Our approach to current research</vt:lpstr>
      <vt:lpstr>Cd(0.9)Zn(0.1)Te(0.98)Se(0.02) (direct radiation conversion)</vt:lpstr>
      <vt:lpstr>Currently:</vt:lpstr>
      <vt:lpstr>CZTS (Cd0.9Zn0.1Te0.98Se0.02) Cheaper and more environmentally friendly Advantages in crystal growth yield - 90% of crystal produced is detector grade Energy resolution of 0.9% for 662 keV gamma  rays Lower concentration of terrarium inclusion which cause imaging defects Lower crystal faults such as sub-grain boundaries (SGB) - better charge-transport uniformity </vt:lpstr>
      <vt:lpstr>PowerPoint Presentation</vt:lpstr>
      <vt:lpstr>Advantages of SPECT and CZTS</vt:lpstr>
      <vt:lpstr>Advantages of SPECT with CZTS</vt:lpstr>
      <vt:lpstr>Concluding thoughts…</vt:lpstr>
      <vt:lpstr>To gather all these ideas</vt:lpstr>
      <vt:lpstr>References </vt:lpstr>
      <vt:lpstr>References </vt:lpstr>
      <vt:lpstr>Thank you for listening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SPECT </dc:title>
  <cp:lastModifiedBy>Microsoft Office User</cp:lastModifiedBy>
  <cp:revision>5</cp:revision>
  <dcterms:modified xsi:type="dcterms:W3CDTF">2022-05-25T20:36:08Z</dcterms:modified>
</cp:coreProperties>
</file>